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7" r:id="rId2"/>
    <p:sldId id="296" r:id="rId3"/>
    <p:sldId id="315" r:id="rId4"/>
    <p:sldId id="311" r:id="rId5"/>
    <p:sldId id="302" r:id="rId6"/>
    <p:sldId id="267" r:id="rId7"/>
    <p:sldId id="319" r:id="rId8"/>
    <p:sldId id="305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奥田 好一／東京建設コンサルタント" initials="奥田" lastIdx="1" clrIdx="0">
    <p:extLst>
      <p:ext uri="{19B8F6BF-5375-455C-9EA6-DF929625EA0E}">
        <p15:presenceInfo xmlns:p15="http://schemas.microsoft.com/office/powerpoint/2012/main" userId="奥田 好一／東京建設コンサルタン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FF9933"/>
    <a:srgbClr val="FFFFFF"/>
    <a:srgbClr val="0066FF"/>
    <a:srgbClr val="0000FF"/>
    <a:srgbClr val="6699FF"/>
    <a:srgbClr val="C3C3C3"/>
    <a:srgbClr val="00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94292" autoAdjust="0"/>
  </p:normalViewPr>
  <p:slideViewPr>
    <p:cSldViewPr snapToGrid="0">
      <p:cViewPr varScale="1">
        <p:scale>
          <a:sx n="69" d="100"/>
          <a:sy n="69" d="100"/>
        </p:scale>
        <p:origin x="17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9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847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1"/>
            <a:ext cx="2949575" cy="49847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A2706256-E4EC-42C7-A3A4-F4C32B87E569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C4AAA81C-8A86-4593-A6A8-9EE246E3E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83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7" cy="49869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7" cy="498693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69FB06C6-9F8D-4323-8250-508EE2052B35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9"/>
            <a:ext cx="5445760" cy="3913614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4EA586A-C3C8-4228-9D07-67D8B2CA2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48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586A-C3C8-4228-9D07-67D8B2CA2402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3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586A-C3C8-4228-9D07-67D8B2CA24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2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586A-C3C8-4228-9D07-67D8B2CA24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10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A586A-C3C8-4228-9D07-67D8B2CA240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9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CF7D-E4C8-4EF9-BCA2-B1F0CE1E557F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7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1DE9-E0DB-4485-87A9-016E98DC2399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27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0A23-6179-4848-8A96-55A20CE565D9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1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65126"/>
            <a:ext cx="8665028" cy="396874"/>
          </a:xfrm>
          <a:solidFill>
            <a:srgbClr val="00B0F0">
              <a:alpha val="40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762000"/>
            <a:ext cx="8665028" cy="541496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02C-B271-4AF2-9135-DDD95EBD7588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0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5761-EEF5-4620-9DF9-18A10B231F3F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48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6D0-2BCA-412A-B8F3-09126C951266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30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D518-A475-46E8-BE05-960E42BA21FE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0CD-DFDD-45FD-89FC-A527E926E770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4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592D-0C60-430C-B78F-D2970022677C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7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31AF-E128-4DED-8EAF-7EAB994B7B07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2D5B-07E3-422E-BFF0-9275DCC1B165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26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A7F1-EBDE-4584-B2C0-615D9B019ED0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5948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428756-CDC7-43C4-901C-08E06FF4509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01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ｺﾞｼｯｸM" panose="020B0609000000000000" pitchFamily="49" charset="-128"/>
          <a:ea typeface="HGｺﾞｼｯｸM" panose="020B0609000000000000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ｺﾞｼｯｸM" panose="020B0609000000000000" pitchFamily="49" charset="-128"/>
          <a:ea typeface="HGｺﾞｼｯｸM" panose="020B0609000000000000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ｺﾞｼｯｸM" panose="020B0609000000000000" pitchFamily="49" charset="-128"/>
          <a:ea typeface="HGｺﾞｼｯｸM" panose="020B0609000000000000" pitchFamily="49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ｺﾞｼｯｸM" panose="020B0609000000000000" pitchFamily="49" charset="-128"/>
          <a:ea typeface="HGｺﾞｼｯｸM" panose="020B0609000000000000" pitchFamily="49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ｺﾞｼｯｸM" panose="020B0609000000000000" pitchFamily="49" charset="-128"/>
          <a:ea typeface="HGｺﾞｼｯｸM" panose="020B0609000000000000" pitchFamily="49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ｺﾞｼｯｸM" panose="020B0609000000000000" pitchFamily="49" charset="-128"/>
          <a:ea typeface="HGｺﾞｼｯｸM" panose="020B0609000000000000" pitchFamily="4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6.jpe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\\Act3\red\流域文化部\1.流域文化G\◆◆2019年度業務◆◆\59-0419_阿武隈川上流環境整備設計検討業務\03_受領資料\■■■玉川\190906_玉川村より提供写真\_MG_3683.jpg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579620"/>
            <a:ext cx="6858000" cy="2171664"/>
          </a:xfrm>
        </p:spPr>
        <p:txBody>
          <a:bodyPr>
            <a:normAutofit/>
          </a:bodyPr>
          <a:lstStyle/>
          <a:p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玉川村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国土交通省　東北地方整備局　</a:t>
            </a:r>
            <a:r>
              <a:rPr kumimoji="1" lang="ja-JP" altLang="en-US" sz="2000" dirty="0" smtClean="0"/>
              <a:t>福島河川国道事務所</a:t>
            </a:r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0041" y="0"/>
            <a:ext cx="8671560" cy="2473801"/>
          </a:xfrm>
          <a:noFill/>
        </p:spPr>
        <p:txBody>
          <a:bodyPr>
            <a:normAutofit fontScale="90000"/>
          </a:bodyPr>
          <a:lstStyle/>
          <a:p>
            <a:r>
              <a:rPr kumimoji="1" lang="en-US" altLang="ja-JP" sz="3800" b="1" dirty="0" smtClean="0"/>
              <a:t/>
            </a:r>
            <a:br>
              <a:rPr kumimoji="1" lang="en-US" altLang="ja-JP" sz="3800" b="1" dirty="0" smtClean="0"/>
            </a:br>
            <a:r>
              <a:rPr kumimoji="1" lang="ja-JP" altLang="en-US" sz="3800" b="1" dirty="0" smtClean="0"/>
              <a:t>阿武隈川玉川村乙字ヶ滝か</a:t>
            </a:r>
            <a:r>
              <a:rPr kumimoji="1" lang="ja-JP" altLang="en-US" sz="3800" b="1" dirty="0" err="1" smtClean="0"/>
              <a:t>わ</a:t>
            </a:r>
            <a:r>
              <a:rPr kumimoji="1" lang="ja-JP" altLang="en-US" sz="3800" b="1" dirty="0" smtClean="0"/>
              <a:t>まちづくり</a:t>
            </a:r>
            <a:r>
              <a:rPr kumimoji="1" lang="en-US" altLang="ja-JP" sz="3800" b="1" dirty="0" smtClean="0"/>
              <a:t/>
            </a:r>
            <a:br>
              <a:rPr kumimoji="1" lang="en-US" altLang="ja-JP" sz="3800" b="1" dirty="0" smtClean="0"/>
            </a:br>
            <a:r>
              <a:rPr lang="ja-JP" altLang="en-US" sz="3800" b="1" dirty="0" smtClean="0"/>
              <a:t>説明資料</a:t>
            </a:r>
            <a:r>
              <a:rPr lang="en-US" altLang="ja-JP" sz="3800" b="1" dirty="0" smtClean="0"/>
              <a:t/>
            </a:r>
            <a:br>
              <a:rPr lang="en-US" altLang="ja-JP" sz="3800" b="1" dirty="0" smtClean="0"/>
            </a:br>
            <a:endParaRPr kumimoji="1" lang="ja-JP" altLang="en-US" sz="38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2170131"/>
            <a:ext cx="9144000" cy="4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751284"/>
            <a:ext cx="9144000" cy="1067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3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ja-JP" altLang="en-US" dirty="0"/>
              <a:t>阿武隈川玉川村乙字ヶ滝か</a:t>
            </a:r>
            <a:r>
              <a:rPr lang="ja-JP" altLang="en-US" dirty="0" err="1"/>
              <a:t>わ</a:t>
            </a:r>
            <a:r>
              <a:rPr lang="ja-JP" altLang="en-US" dirty="0" smtClean="0"/>
              <a:t>まちづくりの目的・テーマ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486" y="760301"/>
            <a:ext cx="8545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 smtClean="0"/>
              <a:t>　乙字ヶ滝は日本の滝</a:t>
            </a:r>
            <a:r>
              <a:rPr lang="en-US" altLang="ja-JP" sz="1300" dirty="0" smtClean="0"/>
              <a:t>100</a:t>
            </a:r>
            <a:r>
              <a:rPr lang="ja-JP" altLang="en-US" sz="1300" dirty="0" smtClean="0"/>
              <a:t>選に選ばれた名滝であり、付近には芭蕉が訪れ句を詠んだことを示す石碑や不動堂、昭和</a:t>
            </a:r>
            <a:r>
              <a:rPr lang="en-US" altLang="ja-JP" sz="1300" dirty="0" smtClean="0"/>
              <a:t>2</a:t>
            </a:r>
            <a:r>
              <a:rPr lang="ja-JP" altLang="en-US" sz="1300" dirty="0" smtClean="0"/>
              <a:t>年永久橋として落成した乙字橋等、歴史的環境、公園、サイクリングロード（乙字ヶ滝公園が起点）等が整備されている。</a:t>
            </a:r>
            <a:endParaRPr lang="en-US" altLang="ja-JP" sz="1300" dirty="0" smtClean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9486" y="1401031"/>
            <a:ext cx="8545006" cy="2431660"/>
            <a:chOff x="239486" y="1853398"/>
            <a:chExt cx="8545006" cy="243166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39486" y="3300173"/>
              <a:ext cx="8482865" cy="9848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「芭蕉も愛でた日本の滝</a:t>
              </a:r>
              <a:r>
                <a:rPr kumimoji="1" lang="en-US" altLang="ja-JP" dirty="0" smtClean="0"/>
                <a:t>100</a:t>
              </a:r>
              <a:r>
                <a:rPr kumimoji="1" lang="ja-JP" altLang="en-US" dirty="0" smtClean="0"/>
                <a:t>選・乙字ヶ滝を新たな交流拠点に」</a:t>
              </a:r>
              <a:endParaRPr lang="en-US" altLang="ja-JP" sz="1600" dirty="0"/>
            </a:p>
            <a:p>
              <a:pPr algn="ctr"/>
              <a:endParaRPr kumimoji="1" lang="en-US" altLang="ja-JP" sz="1200" dirty="0" smtClean="0"/>
            </a:p>
            <a:p>
              <a:pPr algn="ctr"/>
              <a:endParaRPr kumimoji="1" lang="en-US" altLang="ja-JP" sz="1200" dirty="0" smtClean="0"/>
            </a:p>
            <a:p>
              <a:pPr algn="ctr"/>
              <a:endParaRPr kumimoji="1" lang="ja-JP" altLang="en-US" sz="1600" dirty="0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314704" y="3716745"/>
              <a:ext cx="8270240" cy="455167"/>
              <a:chOff x="429732" y="2664291"/>
              <a:chExt cx="8270240" cy="455167"/>
            </a:xfrm>
          </p:grpSpPr>
          <p:sp>
            <p:nvSpPr>
              <p:cNvPr id="131" name="角丸四角形 130"/>
              <p:cNvSpPr/>
              <p:nvPr/>
            </p:nvSpPr>
            <p:spPr>
              <a:xfrm>
                <a:off x="429732" y="2664291"/>
                <a:ext cx="2334260" cy="448156"/>
              </a:xfrm>
              <a:prstGeom prst="roundRect">
                <a:avLst>
                  <a:gd name="adj" fmla="val 28481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600"/>
                  </a:lnSpc>
                  <a:spcAft>
                    <a:spcPts val="0"/>
                  </a:spcAft>
                </a:pPr>
                <a:r>
                  <a:rPr lang="ja-JP" sz="1600" b="1" kern="100" dirty="0">
                    <a:solidFill>
                      <a:srgbClr val="FFFFFF"/>
                    </a:solidFill>
                    <a:effectLst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立ち寄る機会を増やす</a:t>
                </a:r>
                <a:endParaRPr lang="ja-JP" sz="16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角丸四角形 131"/>
              <p:cNvSpPr/>
              <p:nvPr/>
            </p:nvSpPr>
            <p:spPr>
              <a:xfrm>
                <a:off x="3333587" y="2664291"/>
                <a:ext cx="2452370" cy="440379"/>
              </a:xfrm>
              <a:prstGeom prst="roundRect">
                <a:avLst>
                  <a:gd name="adj" fmla="val 23482"/>
                </a:avLst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600" b="1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滞在する時間を延ばす</a:t>
                </a:r>
                <a:endParaRPr lang="ja-JP" sz="1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角丸四角形 132"/>
              <p:cNvSpPr/>
              <p:nvPr/>
            </p:nvSpPr>
            <p:spPr>
              <a:xfrm>
                <a:off x="6355552" y="2679079"/>
                <a:ext cx="2344420" cy="440379"/>
              </a:xfrm>
              <a:prstGeom prst="roundRect">
                <a:avLst>
                  <a:gd name="adj" fmla="val 20199"/>
                </a:avLst>
              </a:prstGeom>
              <a:solidFill>
                <a:srgbClr val="0070C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ja-JP" sz="1600" b="1" kern="100" dirty="0">
                    <a:solidFill>
                      <a:srgbClr val="FFFFFF"/>
                    </a:solidFill>
                    <a:effectLst/>
                    <a:latin typeface="Century" panose="02040604050505020304" pitchFamily="18" charset="0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交流が拡大する</a:t>
                </a:r>
                <a:endParaRPr lang="ja-JP" sz="1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右矢印 133"/>
              <p:cNvSpPr/>
              <p:nvPr/>
            </p:nvSpPr>
            <p:spPr>
              <a:xfrm>
                <a:off x="2866473" y="2728426"/>
                <a:ext cx="372380" cy="320693"/>
              </a:xfrm>
              <a:prstGeom prst="right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600"/>
              </a:p>
            </p:txBody>
          </p:sp>
          <p:sp>
            <p:nvSpPr>
              <p:cNvPr id="135" name="右矢印 134"/>
              <p:cNvSpPr/>
              <p:nvPr/>
            </p:nvSpPr>
            <p:spPr>
              <a:xfrm>
                <a:off x="5889439" y="2754607"/>
                <a:ext cx="389598" cy="302327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600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239486" y="1853398"/>
              <a:ext cx="85450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u="sng" dirty="0" smtClean="0">
                  <a:solidFill>
                    <a:srgbClr val="0000FF"/>
                  </a:solidFill>
                </a:rPr>
                <a:t>◯乙字ヶ滝地区周辺を交流拠点に！</a:t>
              </a:r>
              <a:endParaRPr lang="en-US" altLang="ja-JP" sz="2000" u="sng" dirty="0">
                <a:solidFill>
                  <a:srgbClr val="0000FF"/>
                </a:solidFill>
              </a:endParaRPr>
            </a:p>
            <a:p>
              <a:r>
                <a:rPr lang="ja-JP" altLang="en-US" sz="1600" dirty="0" smtClean="0">
                  <a:solidFill>
                    <a:srgbClr val="FF0000"/>
                  </a:solidFill>
                </a:rPr>
                <a:t>　玉川村では、自然と歴史の拠点である乙字ヶ滝地区</a:t>
              </a:r>
              <a:r>
                <a:rPr lang="ja-JP" altLang="en-US" sz="1600" dirty="0" smtClean="0"/>
                <a:t>に、カヌー体験や自然・歴史探勝、散策等のレクリエーションのため、</a:t>
              </a:r>
              <a:r>
                <a:rPr lang="ja-JP" altLang="en-US" sz="1600" b="1" dirty="0" smtClean="0">
                  <a:solidFill>
                    <a:srgbClr val="FF0000"/>
                  </a:solidFill>
                </a:rPr>
                <a:t>立ち寄る機会（楽しみ方）を増やし、現地での滞在時間を延ばせる空間づくり</a:t>
              </a:r>
              <a:r>
                <a:rPr lang="ja-JP" altLang="en-US" sz="1600" dirty="0" smtClean="0"/>
                <a:t>を行う。滞在時間が延びることで、来訪者同士や来訪者と村民の交流の機会が生まれ、</a:t>
              </a:r>
              <a:r>
                <a:rPr lang="ja-JP" altLang="en-US" sz="1600" b="1" dirty="0" smtClean="0">
                  <a:solidFill>
                    <a:srgbClr val="FF0000"/>
                  </a:solidFill>
                </a:rPr>
                <a:t>賑わいと交流の場となる空間を村及び地域等と連携して整備</a:t>
              </a:r>
              <a:r>
                <a:rPr lang="ja-JP" altLang="en-US" sz="1600" dirty="0" smtClean="0"/>
                <a:t>することとする。</a:t>
              </a:r>
              <a:endParaRPr lang="en-US" altLang="ja-JP" sz="1600" dirty="0" smtClean="0"/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9" y="3899942"/>
            <a:ext cx="2028061" cy="135204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1596379" y="5015734"/>
            <a:ext cx="1639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日本の滝</a:t>
            </a:r>
            <a:r>
              <a:rPr kumimoji="1" lang="en-US" altLang="ja-JP" sz="900" dirty="0" smtClean="0">
                <a:solidFill>
                  <a:schemeClr val="bg1"/>
                </a:solidFill>
              </a:rPr>
              <a:t>100</a:t>
            </a:r>
            <a:r>
              <a:rPr kumimoji="1" lang="ja-JP" altLang="en-US" sz="900" dirty="0" smtClean="0">
                <a:solidFill>
                  <a:schemeClr val="bg1"/>
                </a:solidFill>
              </a:rPr>
              <a:t>選・乙字ヶ滝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17" y="3862817"/>
            <a:ext cx="2028058" cy="1352041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71" y="5251751"/>
            <a:ext cx="2028059" cy="1352039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32" y="5299777"/>
            <a:ext cx="2022185" cy="134812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3" y="3903471"/>
            <a:ext cx="2028061" cy="135204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6"/>
          <a:stretch/>
        </p:blipFill>
        <p:spPr>
          <a:xfrm>
            <a:off x="1058919" y="5319234"/>
            <a:ext cx="2028059" cy="1355011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1888551" y="6440868"/>
            <a:ext cx="1269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乙字ヶ滝と対岸景観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115454" y="5047910"/>
            <a:ext cx="1279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乙字橋（昭和</a:t>
            </a:r>
            <a:r>
              <a:rPr kumimoji="1" lang="en-US" altLang="ja-JP" sz="900" dirty="0" smtClean="0">
                <a:solidFill>
                  <a:schemeClr val="bg1"/>
                </a:solidFill>
              </a:rPr>
              <a:t>2</a:t>
            </a:r>
            <a:r>
              <a:rPr kumimoji="1" lang="ja-JP" altLang="en-US" sz="900" dirty="0" smtClean="0">
                <a:solidFill>
                  <a:schemeClr val="bg1"/>
                </a:solidFill>
              </a:rPr>
              <a:t>年落成）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233003" y="6414712"/>
            <a:ext cx="11618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不動堂と乙字ヶ滝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665646" y="4997151"/>
            <a:ext cx="1722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サイクリングロード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894764" y="6379318"/>
            <a:ext cx="8346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bg1"/>
                </a:solidFill>
              </a:rPr>
              <a:t>乙字滝公園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ja-JP" altLang="en-US" dirty="0"/>
              <a:t>阿武隈川玉川村乙字ヶ滝か</a:t>
            </a:r>
            <a:r>
              <a:rPr lang="ja-JP" altLang="en-US" dirty="0" err="1"/>
              <a:t>わ</a:t>
            </a:r>
            <a:r>
              <a:rPr lang="ja-JP" altLang="en-US" dirty="0" smtClean="0"/>
              <a:t>まちづくりの目的・テーマ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9486" y="742944"/>
            <a:ext cx="8211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>
                <a:solidFill>
                  <a:srgbClr val="0000FF"/>
                </a:solidFill>
              </a:rPr>
              <a:t>◯乙字ヶ滝の交流拠点を、村内の各観光拠点と結び、周遊性を主体とした利活用を進める。</a:t>
            </a:r>
            <a:endParaRPr lang="en-US" altLang="ja-JP" sz="2000" u="sng" dirty="0" smtClean="0">
              <a:solidFill>
                <a:srgbClr val="0000FF"/>
              </a:solidFill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1600" b="1" dirty="0">
                <a:solidFill>
                  <a:srgbClr val="FF0000"/>
                </a:solidFill>
              </a:rPr>
              <a:t>かわまちづくりにより整備される乙字ヶ滝地区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を、村内の各地区で進められているまちづくりと連携し、周遊性を主体とした利活用</a:t>
            </a:r>
            <a:r>
              <a:rPr lang="ja-JP" altLang="en-US" sz="1600" dirty="0" smtClean="0"/>
              <a:t>を図る。</a:t>
            </a:r>
            <a:endParaRPr lang="en-US" altLang="ja-JP" sz="1600" dirty="0" smtClean="0"/>
          </a:p>
          <a:p>
            <a:r>
              <a:rPr lang="ja-JP" altLang="en-US" sz="1600" dirty="0" smtClean="0"/>
              <a:t>　乙字ヶ滝には、</a:t>
            </a:r>
            <a:r>
              <a:rPr lang="ja-JP" altLang="en-US" sz="1600" b="1" u="sng" dirty="0" smtClean="0">
                <a:solidFill>
                  <a:srgbClr val="00B050"/>
                </a:solidFill>
              </a:rPr>
              <a:t>自然</a:t>
            </a:r>
            <a:r>
              <a:rPr lang="ja-JP" altLang="en-US" sz="1600" dirty="0" smtClean="0"/>
              <a:t>（乙字ヶ滝等）、</a:t>
            </a:r>
            <a:r>
              <a:rPr lang="ja-JP" altLang="en-US" sz="1600" b="1" u="sng" dirty="0" smtClean="0">
                <a:solidFill>
                  <a:srgbClr val="0000FF"/>
                </a:solidFill>
              </a:rPr>
              <a:t>歴史</a:t>
            </a:r>
            <a:r>
              <a:rPr lang="ja-JP" altLang="en-US" sz="1600" dirty="0" smtClean="0"/>
              <a:t>（芭蕉、不動堂、乙字橋）、</a:t>
            </a:r>
            <a:r>
              <a:rPr lang="ja-JP" altLang="en-US" sz="1600" b="1" u="sng" dirty="0" smtClean="0">
                <a:solidFill>
                  <a:schemeClr val="accent2"/>
                </a:solidFill>
              </a:rPr>
              <a:t>交流</a:t>
            </a:r>
            <a:r>
              <a:rPr lang="ja-JP" altLang="en-US" sz="1600" dirty="0" smtClean="0"/>
              <a:t>（サイクリングロード、新・奥の細道、公園）の各要素があり、村内の同様なテーマの地区とネットワークを形成し、周遊を主体とした活用を図っていく。</a:t>
            </a:r>
            <a:endParaRPr lang="en-US" altLang="ja-JP" sz="1600" dirty="0" smtClean="0"/>
          </a:p>
          <a:p>
            <a:r>
              <a:rPr lang="ja-JP" altLang="en-US" sz="1600" dirty="0" smtClean="0"/>
              <a:t>　</a:t>
            </a:r>
            <a:r>
              <a:rPr lang="ja-JP" altLang="en-US" sz="1600" dirty="0"/>
              <a:t>周遊性を高める際の誘客ターゲットとしては、当村のみならず近隣市町村への来訪者などを想定し、</a:t>
            </a:r>
            <a:r>
              <a:rPr lang="ja-JP" altLang="en-US" sz="1600" b="1" dirty="0">
                <a:solidFill>
                  <a:srgbClr val="FF0000"/>
                </a:solidFill>
              </a:rPr>
              <a:t>各拠点間を超小型電気自動車等の交通手段でつなぐ</a:t>
            </a:r>
            <a:r>
              <a:rPr lang="ja-JP" altLang="en-US" sz="1600" dirty="0"/>
              <a:t>ことや、</a:t>
            </a:r>
            <a:r>
              <a:rPr lang="ja-JP" altLang="en-US" sz="1600" b="1" dirty="0">
                <a:solidFill>
                  <a:srgbClr val="FF0000"/>
                </a:solidFill>
              </a:rPr>
              <a:t>既存サイクリングネットワークを利用</a:t>
            </a:r>
            <a:r>
              <a:rPr lang="ja-JP" altLang="en-US" sz="1600" dirty="0"/>
              <a:t>するなどの方法で、かわまちづくり乙字ヶ滝地区に呼び込むことを目指す。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52988" y="3408420"/>
            <a:ext cx="7859492" cy="3259080"/>
            <a:chOff x="560608" y="3294120"/>
            <a:chExt cx="7859492" cy="3259080"/>
          </a:xfrm>
        </p:grpSpPr>
        <p:sp>
          <p:nvSpPr>
            <p:cNvPr id="25" name="正方形/長方形 24"/>
            <p:cNvSpPr/>
            <p:nvPr/>
          </p:nvSpPr>
          <p:spPr>
            <a:xfrm>
              <a:off x="560608" y="3294120"/>
              <a:ext cx="7859492" cy="3259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kumimoji="1" lang="ja-JP" altLang="en-US" sz="10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endPara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endParaRPr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endPara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105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　　　周遊　　　　　　　　　　　　　　　　　　　　　　　　　　 周遊　　　　　　　　　　　　　　　　　　 　　　　　　周遊</a:t>
              </a:r>
              <a:endParaRPr kumimoji="1" lang="en-US" altLang="ja-JP" sz="105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endParaRPr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endPara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endParaRPr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10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</a:t>
              </a:r>
              <a:endPara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742247" y="4175097"/>
              <a:ext cx="7472114" cy="1889890"/>
            </a:xfrm>
            <a:prstGeom prst="roundRect">
              <a:avLst>
                <a:gd name="adj" fmla="val 4571"/>
              </a:avLst>
            </a:prstGeom>
            <a:solidFill>
              <a:srgbClr val="FF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1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乙字ヶ滝地区　　　［自然、歴史、交流の拠点］</a:t>
              </a:r>
              <a:endParaRPr kumimoji="1"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884891" y="3401554"/>
              <a:ext cx="2201044" cy="37376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村内の自然系拠点</a:t>
              </a:r>
              <a:endPara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3448758" y="3402579"/>
              <a:ext cx="2059091" cy="374544"/>
            </a:xfrm>
            <a:prstGeom prst="roundRect">
              <a:avLst/>
            </a:prstGeom>
            <a:solidFill>
              <a:srgbClr val="00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村内の歴史系拠点</a:t>
              </a:r>
              <a:endPara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5921439" y="3425739"/>
              <a:ext cx="2128851" cy="358435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村内の交流拠点</a:t>
              </a:r>
              <a:endPara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2027728" y="6222828"/>
              <a:ext cx="5301904" cy="2461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村外（広域圏）　：　観光施設、宿泊施設</a:t>
              </a:r>
              <a:r>
                <a:rPr kumimoji="1" lang="ja-JP" altLang="en-US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（玉川村には現在宿泊施設がほぼないため連携して活用）</a:t>
              </a:r>
              <a:endParaRPr kumimoji="1" lang="ja-JP" altLang="en-US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" name="上下矢印 2"/>
          <p:cNvSpPr/>
          <p:nvPr/>
        </p:nvSpPr>
        <p:spPr>
          <a:xfrm>
            <a:off x="1846873" y="3817385"/>
            <a:ext cx="241466" cy="445709"/>
          </a:xfrm>
          <a:prstGeom prst="upDownArrow">
            <a:avLst>
              <a:gd name="adj1" fmla="val 56452"/>
              <a:gd name="adj2" fmla="val 50000"/>
            </a:avLst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上下矢印 30"/>
          <p:cNvSpPr/>
          <p:nvPr/>
        </p:nvSpPr>
        <p:spPr>
          <a:xfrm>
            <a:off x="4424266" y="3848100"/>
            <a:ext cx="246794" cy="426164"/>
          </a:xfrm>
          <a:prstGeom prst="upDownArrow">
            <a:avLst>
              <a:gd name="adj1" fmla="val 56452"/>
              <a:gd name="adj2" fmla="val 50000"/>
            </a:avLst>
          </a:prstGeom>
          <a:solidFill>
            <a:srgbClr val="0066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上下矢印 31"/>
          <p:cNvSpPr/>
          <p:nvPr/>
        </p:nvSpPr>
        <p:spPr>
          <a:xfrm>
            <a:off x="6929404" y="3855720"/>
            <a:ext cx="233396" cy="429142"/>
          </a:xfrm>
          <a:prstGeom prst="upDownArrow">
            <a:avLst>
              <a:gd name="adj1" fmla="val 56452"/>
              <a:gd name="adj2" fmla="val 50000"/>
            </a:avLst>
          </a:prstGeom>
          <a:solidFill>
            <a:srgbClr val="FF993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39913"/>
              </p:ext>
            </p:extLst>
          </p:nvPr>
        </p:nvGraphicFramePr>
        <p:xfrm>
          <a:off x="1004687" y="4660553"/>
          <a:ext cx="703798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9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自然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歴史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賑わい・交流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22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乙字ヶ滝（日本の滝</a:t>
                      </a:r>
                      <a:r>
                        <a:rPr lang="en-US" altLang="ja-JP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選）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阿武隈川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河川景観（対岸・崖地の林地）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芭蕉の来訪・句碑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乙字橋（昭和</a:t>
                      </a:r>
                      <a:r>
                        <a:rPr lang="en-US" altLang="ja-JP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年落成）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不動堂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舟通し（江戸時代、舟運のため乙字ヶ滝の一部を開削）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サイクリングロード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新・奥の細道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カヌー利用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水辺の景観と歴史性を活かした水辺や公園等の活用</a:t>
                      </a:r>
                      <a:endParaRPr lang="en-US" altLang="ja-JP" sz="10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4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河川環境・景観の保全と活用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歴史環境・</a:t>
                      </a: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景観の保全と活用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ja-JP" altLang="en-US" sz="10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賑わいと交流の場・機会の創出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" name="上下矢印 32"/>
          <p:cNvSpPr/>
          <p:nvPr/>
        </p:nvSpPr>
        <p:spPr>
          <a:xfrm>
            <a:off x="4553804" y="6039796"/>
            <a:ext cx="241467" cy="333033"/>
          </a:xfrm>
          <a:prstGeom prst="upDownArrow">
            <a:avLst>
              <a:gd name="adj1" fmla="val 56452"/>
              <a:gd name="adj2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ja-JP" altLang="en-US" dirty="0"/>
              <a:t>阿武隈川玉川村乙字ヶ滝か</a:t>
            </a:r>
            <a:r>
              <a:rPr lang="ja-JP" altLang="en-US" dirty="0" err="1"/>
              <a:t>わ</a:t>
            </a:r>
            <a:r>
              <a:rPr lang="ja-JP" altLang="en-US" dirty="0"/>
              <a:t>まちづくりの目的・</a:t>
            </a:r>
            <a:r>
              <a:rPr lang="ja-JP" altLang="en-US" dirty="0" smtClean="0"/>
              <a:t>テーマ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9736" y="6356351"/>
            <a:ext cx="2057400" cy="365125"/>
          </a:xfrm>
        </p:spPr>
        <p:txBody>
          <a:bodyPr/>
          <a:lstStyle/>
          <a:p>
            <a:fld id="{48428756-CDC7-43C4-901C-08E06FF4509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9486" y="770427"/>
            <a:ext cx="8665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村内の地方創生事業とかわまちづくり計画を有機的に連携し、新たなネットワークのテーマに沿って、村内及び周辺市町村の主要拠点が一体化した活用を図る。</a:t>
            </a:r>
            <a:endParaRPr kumimoji="1" lang="ja-JP" altLang="en-US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図 24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5" y="1271297"/>
            <a:ext cx="7720485" cy="516680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1122363" y="1273686"/>
            <a:ext cx="1046234" cy="5172842"/>
            <a:chOff x="1052513" y="3514725"/>
            <a:chExt cx="828675" cy="4081463"/>
          </a:xfrm>
          <a:effectLst>
            <a:glow rad="38100">
              <a:srgbClr val="0066FF">
                <a:alpha val="20000"/>
              </a:srgbClr>
            </a:glow>
          </a:effectLst>
        </p:grpSpPr>
        <p:sp>
          <p:nvSpPr>
            <p:cNvPr id="36" name="フリーフォーム 35"/>
            <p:cNvSpPr/>
            <p:nvPr/>
          </p:nvSpPr>
          <p:spPr>
            <a:xfrm>
              <a:off x="1052513" y="3514725"/>
              <a:ext cx="762000" cy="1547813"/>
            </a:xfrm>
            <a:custGeom>
              <a:avLst/>
              <a:gdLst>
                <a:gd name="connsiteX0" fmla="*/ 552450 w 762000"/>
                <a:gd name="connsiteY0" fmla="*/ 0 h 1547813"/>
                <a:gd name="connsiteX1" fmla="*/ 576262 w 762000"/>
                <a:gd name="connsiteY1" fmla="*/ 14288 h 1547813"/>
                <a:gd name="connsiteX2" fmla="*/ 619125 w 762000"/>
                <a:gd name="connsiteY2" fmla="*/ 52388 h 1547813"/>
                <a:gd name="connsiteX3" fmla="*/ 633412 w 762000"/>
                <a:gd name="connsiteY3" fmla="*/ 76200 h 1547813"/>
                <a:gd name="connsiteX4" fmla="*/ 642937 w 762000"/>
                <a:gd name="connsiteY4" fmla="*/ 104775 h 1547813"/>
                <a:gd name="connsiteX5" fmla="*/ 647700 w 762000"/>
                <a:gd name="connsiteY5" fmla="*/ 147638 h 1547813"/>
                <a:gd name="connsiteX6" fmla="*/ 652462 w 762000"/>
                <a:gd name="connsiteY6" fmla="*/ 271463 h 1547813"/>
                <a:gd name="connsiteX7" fmla="*/ 661987 w 762000"/>
                <a:gd name="connsiteY7" fmla="*/ 300038 h 1547813"/>
                <a:gd name="connsiteX8" fmla="*/ 676275 w 762000"/>
                <a:gd name="connsiteY8" fmla="*/ 342900 h 1547813"/>
                <a:gd name="connsiteX9" fmla="*/ 681037 w 762000"/>
                <a:gd name="connsiteY9" fmla="*/ 357188 h 1547813"/>
                <a:gd name="connsiteX10" fmla="*/ 690562 w 762000"/>
                <a:gd name="connsiteY10" fmla="*/ 371475 h 1547813"/>
                <a:gd name="connsiteX11" fmla="*/ 695325 w 762000"/>
                <a:gd name="connsiteY11" fmla="*/ 385763 h 1547813"/>
                <a:gd name="connsiteX12" fmla="*/ 700087 w 762000"/>
                <a:gd name="connsiteY12" fmla="*/ 404813 h 1547813"/>
                <a:gd name="connsiteX13" fmla="*/ 719137 w 762000"/>
                <a:gd name="connsiteY13" fmla="*/ 433388 h 1547813"/>
                <a:gd name="connsiteX14" fmla="*/ 728662 w 762000"/>
                <a:gd name="connsiteY14" fmla="*/ 447675 h 1547813"/>
                <a:gd name="connsiteX15" fmla="*/ 742950 w 762000"/>
                <a:gd name="connsiteY15" fmla="*/ 476250 h 1547813"/>
                <a:gd name="connsiteX16" fmla="*/ 752475 w 762000"/>
                <a:gd name="connsiteY16" fmla="*/ 614363 h 1547813"/>
                <a:gd name="connsiteX17" fmla="*/ 762000 w 762000"/>
                <a:gd name="connsiteY17" fmla="*/ 671513 h 1547813"/>
                <a:gd name="connsiteX18" fmla="*/ 733425 w 762000"/>
                <a:gd name="connsiteY18" fmla="*/ 690563 h 1547813"/>
                <a:gd name="connsiteX19" fmla="*/ 719137 w 762000"/>
                <a:gd name="connsiteY19" fmla="*/ 700088 h 1547813"/>
                <a:gd name="connsiteX20" fmla="*/ 676275 w 762000"/>
                <a:gd name="connsiteY20" fmla="*/ 685800 h 1547813"/>
                <a:gd name="connsiteX21" fmla="*/ 661987 w 762000"/>
                <a:gd name="connsiteY21" fmla="*/ 681038 h 1547813"/>
                <a:gd name="connsiteX22" fmla="*/ 647700 w 762000"/>
                <a:gd name="connsiteY22" fmla="*/ 676275 h 1547813"/>
                <a:gd name="connsiteX23" fmla="*/ 619125 w 762000"/>
                <a:gd name="connsiteY23" fmla="*/ 671513 h 1547813"/>
                <a:gd name="connsiteX24" fmla="*/ 600075 w 762000"/>
                <a:gd name="connsiteY24" fmla="*/ 666750 h 1547813"/>
                <a:gd name="connsiteX25" fmla="*/ 561975 w 762000"/>
                <a:gd name="connsiteY25" fmla="*/ 661988 h 1547813"/>
                <a:gd name="connsiteX26" fmla="*/ 533400 w 762000"/>
                <a:gd name="connsiteY26" fmla="*/ 647700 h 1547813"/>
                <a:gd name="connsiteX27" fmla="*/ 490537 w 762000"/>
                <a:gd name="connsiteY27" fmla="*/ 628650 h 1547813"/>
                <a:gd name="connsiteX28" fmla="*/ 457200 w 762000"/>
                <a:gd name="connsiteY28" fmla="*/ 619125 h 1547813"/>
                <a:gd name="connsiteX29" fmla="*/ 428625 w 762000"/>
                <a:gd name="connsiteY29" fmla="*/ 600075 h 1547813"/>
                <a:gd name="connsiteX30" fmla="*/ 400050 w 762000"/>
                <a:gd name="connsiteY30" fmla="*/ 581025 h 1547813"/>
                <a:gd name="connsiteX31" fmla="*/ 385762 w 762000"/>
                <a:gd name="connsiteY31" fmla="*/ 571500 h 1547813"/>
                <a:gd name="connsiteX32" fmla="*/ 357187 w 762000"/>
                <a:gd name="connsiteY32" fmla="*/ 561975 h 1547813"/>
                <a:gd name="connsiteX33" fmla="*/ 342900 w 762000"/>
                <a:gd name="connsiteY33" fmla="*/ 557213 h 1547813"/>
                <a:gd name="connsiteX34" fmla="*/ 304800 w 762000"/>
                <a:gd name="connsiteY34" fmla="*/ 547688 h 1547813"/>
                <a:gd name="connsiteX35" fmla="*/ 252412 w 762000"/>
                <a:gd name="connsiteY35" fmla="*/ 538163 h 1547813"/>
                <a:gd name="connsiteX36" fmla="*/ 214312 w 762000"/>
                <a:gd name="connsiteY36" fmla="*/ 528638 h 1547813"/>
                <a:gd name="connsiteX37" fmla="*/ 195262 w 762000"/>
                <a:gd name="connsiteY37" fmla="*/ 523875 h 1547813"/>
                <a:gd name="connsiteX38" fmla="*/ 123825 w 762000"/>
                <a:gd name="connsiteY38" fmla="*/ 509588 h 1547813"/>
                <a:gd name="connsiteX39" fmla="*/ 80962 w 762000"/>
                <a:gd name="connsiteY39" fmla="*/ 528638 h 1547813"/>
                <a:gd name="connsiteX40" fmla="*/ 57150 w 762000"/>
                <a:gd name="connsiteY40" fmla="*/ 547688 h 1547813"/>
                <a:gd name="connsiteX41" fmla="*/ 42862 w 762000"/>
                <a:gd name="connsiteY41" fmla="*/ 561975 h 1547813"/>
                <a:gd name="connsiteX42" fmla="*/ 38100 w 762000"/>
                <a:gd name="connsiteY42" fmla="*/ 576263 h 1547813"/>
                <a:gd name="connsiteX43" fmla="*/ 28575 w 762000"/>
                <a:gd name="connsiteY43" fmla="*/ 590550 h 1547813"/>
                <a:gd name="connsiteX44" fmla="*/ 23812 w 762000"/>
                <a:gd name="connsiteY44" fmla="*/ 614363 h 1547813"/>
                <a:gd name="connsiteX45" fmla="*/ 9525 w 762000"/>
                <a:gd name="connsiteY45" fmla="*/ 623888 h 1547813"/>
                <a:gd name="connsiteX46" fmla="*/ 4762 w 762000"/>
                <a:gd name="connsiteY46" fmla="*/ 676275 h 1547813"/>
                <a:gd name="connsiteX47" fmla="*/ 0 w 762000"/>
                <a:gd name="connsiteY47" fmla="*/ 690563 h 1547813"/>
                <a:gd name="connsiteX48" fmla="*/ 4762 w 762000"/>
                <a:gd name="connsiteY48" fmla="*/ 704850 h 1547813"/>
                <a:gd name="connsiteX49" fmla="*/ 14287 w 762000"/>
                <a:gd name="connsiteY49" fmla="*/ 752475 h 1547813"/>
                <a:gd name="connsiteX50" fmla="*/ 23812 w 762000"/>
                <a:gd name="connsiteY50" fmla="*/ 781050 h 1547813"/>
                <a:gd name="connsiteX51" fmla="*/ 28575 w 762000"/>
                <a:gd name="connsiteY51" fmla="*/ 795338 h 1547813"/>
                <a:gd name="connsiteX52" fmla="*/ 38100 w 762000"/>
                <a:gd name="connsiteY52" fmla="*/ 809625 h 1547813"/>
                <a:gd name="connsiteX53" fmla="*/ 52387 w 762000"/>
                <a:gd name="connsiteY53" fmla="*/ 842963 h 1547813"/>
                <a:gd name="connsiteX54" fmla="*/ 66675 w 762000"/>
                <a:gd name="connsiteY54" fmla="*/ 847725 h 1547813"/>
                <a:gd name="connsiteX55" fmla="*/ 80962 w 762000"/>
                <a:gd name="connsiteY55" fmla="*/ 904875 h 1547813"/>
                <a:gd name="connsiteX56" fmla="*/ 95250 w 762000"/>
                <a:gd name="connsiteY56" fmla="*/ 933450 h 1547813"/>
                <a:gd name="connsiteX57" fmla="*/ 100012 w 762000"/>
                <a:gd name="connsiteY57" fmla="*/ 962025 h 1547813"/>
                <a:gd name="connsiteX58" fmla="*/ 104775 w 762000"/>
                <a:gd name="connsiteY58" fmla="*/ 985838 h 1547813"/>
                <a:gd name="connsiteX59" fmla="*/ 95250 w 762000"/>
                <a:gd name="connsiteY59" fmla="*/ 1109663 h 1547813"/>
                <a:gd name="connsiteX60" fmla="*/ 100012 w 762000"/>
                <a:gd name="connsiteY60" fmla="*/ 1123950 h 1547813"/>
                <a:gd name="connsiteX61" fmla="*/ 114300 w 762000"/>
                <a:gd name="connsiteY61" fmla="*/ 1133475 h 1547813"/>
                <a:gd name="connsiteX62" fmla="*/ 100012 w 762000"/>
                <a:gd name="connsiteY62" fmla="*/ 1166813 h 1547813"/>
                <a:gd name="connsiteX63" fmla="*/ 90487 w 762000"/>
                <a:gd name="connsiteY63" fmla="*/ 1204913 h 1547813"/>
                <a:gd name="connsiteX64" fmla="*/ 85725 w 762000"/>
                <a:gd name="connsiteY64" fmla="*/ 1219200 h 1547813"/>
                <a:gd name="connsiteX65" fmla="*/ 90487 w 762000"/>
                <a:gd name="connsiteY65" fmla="*/ 1238250 h 1547813"/>
                <a:gd name="connsiteX66" fmla="*/ 109537 w 762000"/>
                <a:gd name="connsiteY66" fmla="*/ 1266825 h 1547813"/>
                <a:gd name="connsiteX67" fmla="*/ 123825 w 762000"/>
                <a:gd name="connsiteY67" fmla="*/ 1295400 h 1547813"/>
                <a:gd name="connsiteX68" fmla="*/ 133350 w 762000"/>
                <a:gd name="connsiteY68" fmla="*/ 1323975 h 1547813"/>
                <a:gd name="connsiteX69" fmla="*/ 138112 w 762000"/>
                <a:gd name="connsiteY69" fmla="*/ 1338263 h 1547813"/>
                <a:gd name="connsiteX70" fmla="*/ 152400 w 762000"/>
                <a:gd name="connsiteY70" fmla="*/ 1343025 h 1547813"/>
                <a:gd name="connsiteX71" fmla="*/ 166687 w 762000"/>
                <a:gd name="connsiteY71" fmla="*/ 1352550 h 1547813"/>
                <a:gd name="connsiteX72" fmla="*/ 180975 w 762000"/>
                <a:gd name="connsiteY72" fmla="*/ 1357313 h 1547813"/>
                <a:gd name="connsiteX73" fmla="*/ 195262 w 762000"/>
                <a:gd name="connsiteY73" fmla="*/ 1371600 h 1547813"/>
                <a:gd name="connsiteX74" fmla="*/ 209550 w 762000"/>
                <a:gd name="connsiteY74" fmla="*/ 1381125 h 1547813"/>
                <a:gd name="connsiteX75" fmla="*/ 223837 w 762000"/>
                <a:gd name="connsiteY75" fmla="*/ 1395413 h 1547813"/>
                <a:gd name="connsiteX76" fmla="*/ 252412 w 762000"/>
                <a:gd name="connsiteY76" fmla="*/ 1414463 h 1547813"/>
                <a:gd name="connsiteX77" fmla="*/ 266700 w 762000"/>
                <a:gd name="connsiteY77" fmla="*/ 1423988 h 1547813"/>
                <a:gd name="connsiteX78" fmla="*/ 285750 w 762000"/>
                <a:gd name="connsiteY78" fmla="*/ 1466850 h 1547813"/>
                <a:gd name="connsiteX79" fmla="*/ 290512 w 762000"/>
                <a:gd name="connsiteY79" fmla="*/ 1481138 h 1547813"/>
                <a:gd name="connsiteX80" fmla="*/ 300037 w 762000"/>
                <a:gd name="connsiteY80" fmla="*/ 1495425 h 1547813"/>
                <a:gd name="connsiteX81" fmla="*/ 309562 w 762000"/>
                <a:gd name="connsiteY81" fmla="*/ 1524000 h 1547813"/>
                <a:gd name="connsiteX82" fmla="*/ 319087 w 762000"/>
                <a:gd name="connsiteY82" fmla="*/ 1547813 h 154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62000" h="1547813">
                  <a:moveTo>
                    <a:pt x="552450" y="0"/>
                  </a:moveTo>
                  <a:cubicBezTo>
                    <a:pt x="560387" y="4763"/>
                    <a:pt x="569098" y="8426"/>
                    <a:pt x="576262" y="14288"/>
                  </a:cubicBezTo>
                  <a:cubicBezTo>
                    <a:pt x="648017" y="72998"/>
                    <a:pt x="577000" y="24306"/>
                    <a:pt x="619125" y="52388"/>
                  </a:cubicBezTo>
                  <a:cubicBezTo>
                    <a:pt x="623887" y="60325"/>
                    <a:pt x="629582" y="67773"/>
                    <a:pt x="633412" y="76200"/>
                  </a:cubicBezTo>
                  <a:cubicBezTo>
                    <a:pt x="637567" y="85340"/>
                    <a:pt x="642937" y="104775"/>
                    <a:pt x="642937" y="104775"/>
                  </a:cubicBezTo>
                  <a:cubicBezTo>
                    <a:pt x="644525" y="119063"/>
                    <a:pt x="646880" y="133286"/>
                    <a:pt x="647700" y="147638"/>
                  </a:cubicBezTo>
                  <a:cubicBezTo>
                    <a:pt x="650056" y="188876"/>
                    <a:pt x="648607" y="230338"/>
                    <a:pt x="652462" y="271463"/>
                  </a:cubicBezTo>
                  <a:cubicBezTo>
                    <a:pt x="653399" y="281459"/>
                    <a:pt x="658812" y="290513"/>
                    <a:pt x="661987" y="300038"/>
                  </a:cubicBezTo>
                  <a:lnTo>
                    <a:pt x="676275" y="342900"/>
                  </a:lnTo>
                  <a:cubicBezTo>
                    <a:pt x="677863" y="347663"/>
                    <a:pt x="678252" y="353011"/>
                    <a:pt x="681037" y="357188"/>
                  </a:cubicBezTo>
                  <a:cubicBezTo>
                    <a:pt x="684212" y="361950"/>
                    <a:pt x="688002" y="366356"/>
                    <a:pt x="690562" y="371475"/>
                  </a:cubicBezTo>
                  <a:cubicBezTo>
                    <a:pt x="692807" y="375965"/>
                    <a:pt x="693946" y="380936"/>
                    <a:pt x="695325" y="385763"/>
                  </a:cubicBezTo>
                  <a:cubicBezTo>
                    <a:pt x="697123" y="392057"/>
                    <a:pt x="697160" y="398959"/>
                    <a:pt x="700087" y="404813"/>
                  </a:cubicBezTo>
                  <a:cubicBezTo>
                    <a:pt x="705206" y="415052"/>
                    <a:pt x="712787" y="423863"/>
                    <a:pt x="719137" y="433388"/>
                  </a:cubicBezTo>
                  <a:cubicBezTo>
                    <a:pt x="722312" y="438150"/>
                    <a:pt x="726852" y="442245"/>
                    <a:pt x="728662" y="447675"/>
                  </a:cubicBezTo>
                  <a:cubicBezTo>
                    <a:pt x="735235" y="467393"/>
                    <a:pt x="730640" y="457786"/>
                    <a:pt x="742950" y="476250"/>
                  </a:cubicBezTo>
                  <a:cubicBezTo>
                    <a:pt x="761603" y="532217"/>
                    <a:pt x="740684" y="465013"/>
                    <a:pt x="752475" y="614363"/>
                  </a:cubicBezTo>
                  <a:cubicBezTo>
                    <a:pt x="753995" y="633616"/>
                    <a:pt x="762000" y="671513"/>
                    <a:pt x="762000" y="671513"/>
                  </a:cubicBezTo>
                  <a:lnTo>
                    <a:pt x="733425" y="690563"/>
                  </a:lnTo>
                  <a:lnTo>
                    <a:pt x="719137" y="700088"/>
                  </a:lnTo>
                  <a:lnTo>
                    <a:pt x="676275" y="685800"/>
                  </a:lnTo>
                  <a:lnTo>
                    <a:pt x="661987" y="681038"/>
                  </a:lnTo>
                  <a:cubicBezTo>
                    <a:pt x="657225" y="679451"/>
                    <a:pt x="652652" y="677100"/>
                    <a:pt x="647700" y="676275"/>
                  </a:cubicBezTo>
                  <a:cubicBezTo>
                    <a:pt x="638175" y="674688"/>
                    <a:pt x="628594" y="673407"/>
                    <a:pt x="619125" y="671513"/>
                  </a:cubicBezTo>
                  <a:cubicBezTo>
                    <a:pt x="612707" y="670229"/>
                    <a:pt x="606531" y="667826"/>
                    <a:pt x="600075" y="666750"/>
                  </a:cubicBezTo>
                  <a:cubicBezTo>
                    <a:pt x="587450" y="664646"/>
                    <a:pt x="574675" y="663575"/>
                    <a:pt x="561975" y="661988"/>
                  </a:cubicBezTo>
                  <a:cubicBezTo>
                    <a:pt x="521026" y="634690"/>
                    <a:pt x="572836" y="667419"/>
                    <a:pt x="533400" y="647700"/>
                  </a:cubicBezTo>
                  <a:cubicBezTo>
                    <a:pt x="502133" y="632066"/>
                    <a:pt x="539672" y="640932"/>
                    <a:pt x="490537" y="628650"/>
                  </a:cubicBezTo>
                  <a:cubicBezTo>
                    <a:pt x="486047" y="627528"/>
                    <a:pt x="462794" y="622233"/>
                    <a:pt x="457200" y="619125"/>
                  </a:cubicBezTo>
                  <a:cubicBezTo>
                    <a:pt x="447193" y="613565"/>
                    <a:pt x="438150" y="606425"/>
                    <a:pt x="428625" y="600075"/>
                  </a:cubicBezTo>
                  <a:lnTo>
                    <a:pt x="400050" y="581025"/>
                  </a:lnTo>
                  <a:cubicBezTo>
                    <a:pt x="395287" y="577850"/>
                    <a:pt x="391192" y="573310"/>
                    <a:pt x="385762" y="571500"/>
                  </a:cubicBezTo>
                  <a:lnTo>
                    <a:pt x="357187" y="561975"/>
                  </a:lnTo>
                  <a:cubicBezTo>
                    <a:pt x="352425" y="560388"/>
                    <a:pt x="347770" y="558431"/>
                    <a:pt x="342900" y="557213"/>
                  </a:cubicBezTo>
                  <a:cubicBezTo>
                    <a:pt x="330200" y="554038"/>
                    <a:pt x="317637" y="550256"/>
                    <a:pt x="304800" y="547688"/>
                  </a:cubicBezTo>
                  <a:cubicBezTo>
                    <a:pt x="271518" y="541031"/>
                    <a:pt x="288972" y="544256"/>
                    <a:pt x="252412" y="538163"/>
                  </a:cubicBezTo>
                  <a:cubicBezTo>
                    <a:pt x="226880" y="529651"/>
                    <a:pt x="248798" y="536301"/>
                    <a:pt x="214312" y="528638"/>
                  </a:cubicBezTo>
                  <a:cubicBezTo>
                    <a:pt x="207922" y="527218"/>
                    <a:pt x="201667" y="525223"/>
                    <a:pt x="195262" y="523875"/>
                  </a:cubicBezTo>
                  <a:cubicBezTo>
                    <a:pt x="171499" y="518872"/>
                    <a:pt x="123825" y="509588"/>
                    <a:pt x="123825" y="509588"/>
                  </a:cubicBezTo>
                  <a:cubicBezTo>
                    <a:pt x="109678" y="514304"/>
                    <a:pt x="92283" y="517318"/>
                    <a:pt x="80962" y="528638"/>
                  </a:cubicBezTo>
                  <a:cubicBezTo>
                    <a:pt x="59419" y="550180"/>
                    <a:pt x="84965" y="538415"/>
                    <a:pt x="57150" y="547688"/>
                  </a:cubicBezTo>
                  <a:cubicBezTo>
                    <a:pt x="52387" y="552450"/>
                    <a:pt x="46598" y="556371"/>
                    <a:pt x="42862" y="561975"/>
                  </a:cubicBezTo>
                  <a:cubicBezTo>
                    <a:pt x="40077" y="566152"/>
                    <a:pt x="40345" y="571773"/>
                    <a:pt x="38100" y="576263"/>
                  </a:cubicBezTo>
                  <a:cubicBezTo>
                    <a:pt x="35540" y="581382"/>
                    <a:pt x="31750" y="585788"/>
                    <a:pt x="28575" y="590550"/>
                  </a:cubicBezTo>
                  <a:cubicBezTo>
                    <a:pt x="26987" y="598488"/>
                    <a:pt x="27828" y="607335"/>
                    <a:pt x="23812" y="614363"/>
                  </a:cubicBezTo>
                  <a:cubicBezTo>
                    <a:pt x="20972" y="619333"/>
                    <a:pt x="11208" y="618417"/>
                    <a:pt x="9525" y="623888"/>
                  </a:cubicBezTo>
                  <a:cubicBezTo>
                    <a:pt x="4368" y="640647"/>
                    <a:pt x="7242" y="658917"/>
                    <a:pt x="4762" y="676275"/>
                  </a:cubicBezTo>
                  <a:cubicBezTo>
                    <a:pt x="4052" y="681245"/>
                    <a:pt x="1587" y="685800"/>
                    <a:pt x="0" y="690563"/>
                  </a:cubicBezTo>
                  <a:cubicBezTo>
                    <a:pt x="1587" y="695325"/>
                    <a:pt x="3633" y="699959"/>
                    <a:pt x="4762" y="704850"/>
                  </a:cubicBezTo>
                  <a:cubicBezTo>
                    <a:pt x="8402" y="720625"/>
                    <a:pt x="9167" y="737116"/>
                    <a:pt x="14287" y="752475"/>
                  </a:cubicBezTo>
                  <a:lnTo>
                    <a:pt x="23812" y="781050"/>
                  </a:lnTo>
                  <a:cubicBezTo>
                    <a:pt x="25400" y="785813"/>
                    <a:pt x="25790" y="791161"/>
                    <a:pt x="28575" y="795338"/>
                  </a:cubicBezTo>
                  <a:lnTo>
                    <a:pt x="38100" y="809625"/>
                  </a:lnTo>
                  <a:cubicBezTo>
                    <a:pt x="40959" y="821064"/>
                    <a:pt x="42109" y="834741"/>
                    <a:pt x="52387" y="842963"/>
                  </a:cubicBezTo>
                  <a:cubicBezTo>
                    <a:pt x="56307" y="846099"/>
                    <a:pt x="61912" y="846138"/>
                    <a:pt x="66675" y="847725"/>
                  </a:cubicBezTo>
                  <a:cubicBezTo>
                    <a:pt x="85606" y="876123"/>
                    <a:pt x="71971" y="850928"/>
                    <a:pt x="80962" y="904875"/>
                  </a:cubicBezTo>
                  <a:cubicBezTo>
                    <a:pt x="83153" y="918020"/>
                    <a:pt x="87936" y="922480"/>
                    <a:pt x="95250" y="933450"/>
                  </a:cubicBezTo>
                  <a:cubicBezTo>
                    <a:pt x="96837" y="942975"/>
                    <a:pt x="98285" y="952524"/>
                    <a:pt x="100012" y="962025"/>
                  </a:cubicBezTo>
                  <a:cubicBezTo>
                    <a:pt x="101460" y="969989"/>
                    <a:pt x="104775" y="977743"/>
                    <a:pt x="104775" y="985838"/>
                  </a:cubicBezTo>
                  <a:cubicBezTo>
                    <a:pt x="104775" y="1085445"/>
                    <a:pt x="110883" y="1062756"/>
                    <a:pt x="95250" y="1109663"/>
                  </a:cubicBezTo>
                  <a:cubicBezTo>
                    <a:pt x="96837" y="1114425"/>
                    <a:pt x="96876" y="1120030"/>
                    <a:pt x="100012" y="1123950"/>
                  </a:cubicBezTo>
                  <a:cubicBezTo>
                    <a:pt x="103588" y="1128420"/>
                    <a:pt x="112490" y="1128045"/>
                    <a:pt x="114300" y="1133475"/>
                  </a:cubicBezTo>
                  <a:cubicBezTo>
                    <a:pt x="117717" y="1143725"/>
                    <a:pt x="104800" y="1159630"/>
                    <a:pt x="100012" y="1166813"/>
                  </a:cubicBezTo>
                  <a:cubicBezTo>
                    <a:pt x="89127" y="1199471"/>
                    <a:pt x="101981" y="1158937"/>
                    <a:pt x="90487" y="1204913"/>
                  </a:cubicBezTo>
                  <a:cubicBezTo>
                    <a:pt x="89269" y="1209783"/>
                    <a:pt x="87312" y="1214438"/>
                    <a:pt x="85725" y="1219200"/>
                  </a:cubicBezTo>
                  <a:cubicBezTo>
                    <a:pt x="87312" y="1225550"/>
                    <a:pt x="87560" y="1232396"/>
                    <a:pt x="90487" y="1238250"/>
                  </a:cubicBezTo>
                  <a:cubicBezTo>
                    <a:pt x="95606" y="1248489"/>
                    <a:pt x="105917" y="1255965"/>
                    <a:pt x="109537" y="1266825"/>
                  </a:cubicBezTo>
                  <a:cubicBezTo>
                    <a:pt x="116110" y="1286543"/>
                    <a:pt x="111515" y="1276936"/>
                    <a:pt x="123825" y="1295400"/>
                  </a:cubicBezTo>
                  <a:lnTo>
                    <a:pt x="133350" y="1323975"/>
                  </a:lnTo>
                  <a:cubicBezTo>
                    <a:pt x="134937" y="1328738"/>
                    <a:pt x="133349" y="1336676"/>
                    <a:pt x="138112" y="1338263"/>
                  </a:cubicBezTo>
                  <a:lnTo>
                    <a:pt x="152400" y="1343025"/>
                  </a:lnTo>
                  <a:cubicBezTo>
                    <a:pt x="157162" y="1346200"/>
                    <a:pt x="161568" y="1349990"/>
                    <a:pt x="166687" y="1352550"/>
                  </a:cubicBezTo>
                  <a:cubicBezTo>
                    <a:pt x="171177" y="1354795"/>
                    <a:pt x="176798" y="1354528"/>
                    <a:pt x="180975" y="1357313"/>
                  </a:cubicBezTo>
                  <a:cubicBezTo>
                    <a:pt x="186579" y="1361049"/>
                    <a:pt x="190088" y="1367288"/>
                    <a:pt x="195262" y="1371600"/>
                  </a:cubicBezTo>
                  <a:cubicBezTo>
                    <a:pt x="199659" y="1375264"/>
                    <a:pt x="205153" y="1377461"/>
                    <a:pt x="209550" y="1381125"/>
                  </a:cubicBezTo>
                  <a:cubicBezTo>
                    <a:pt x="214724" y="1385437"/>
                    <a:pt x="218521" y="1391278"/>
                    <a:pt x="223837" y="1395413"/>
                  </a:cubicBezTo>
                  <a:cubicBezTo>
                    <a:pt x="232873" y="1402441"/>
                    <a:pt x="242887" y="1408113"/>
                    <a:pt x="252412" y="1414463"/>
                  </a:cubicBezTo>
                  <a:lnTo>
                    <a:pt x="266700" y="1423988"/>
                  </a:lnTo>
                  <a:cubicBezTo>
                    <a:pt x="278035" y="1457993"/>
                    <a:pt x="270656" y="1444209"/>
                    <a:pt x="285750" y="1466850"/>
                  </a:cubicBezTo>
                  <a:cubicBezTo>
                    <a:pt x="287337" y="1471613"/>
                    <a:pt x="288267" y="1476648"/>
                    <a:pt x="290512" y="1481138"/>
                  </a:cubicBezTo>
                  <a:cubicBezTo>
                    <a:pt x="293072" y="1486257"/>
                    <a:pt x="297712" y="1490195"/>
                    <a:pt x="300037" y="1495425"/>
                  </a:cubicBezTo>
                  <a:cubicBezTo>
                    <a:pt x="304115" y="1504600"/>
                    <a:pt x="303993" y="1515646"/>
                    <a:pt x="309562" y="1524000"/>
                  </a:cubicBezTo>
                  <a:cubicBezTo>
                    <a:pt x="320848" y="1540930"/>
                    <a:pt x="319087" y="1532564"/>
                    <a:pt x="319087" y="1547813"/>
                  </a:cubicBezTo>
                </a:path>
              </a:pathLst>
            </a:cu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1157288" y="5053013"/>
              <a:ext cx="723900" cy="2543175"/>
            </a:xfrm>
            <a:custGeom>
              <a:avLst/>
              <a:gdLst>
                <a:gd name="connsiteX0" fmla="*/ 219075 w 723900"/>
                <a:gd name="connsiteY0" fmla="*/ 0 h 2543175"/>
                <a:gd name="connsiteX1" fmla="*/ 223837 w 723900"/>
                <a:gd name="connsiteY1" fmla="*/ 23812 h 2543175"/>
                <a:gd name="connsiteX2" fmla="*/ 223837 w 723900"/>
                <a:gd name="connsiteY2" fmla="*/ 200025 h 2543175"/>
                <a:gd name="connsiteX3" fmla="*/ 209550 w 723900"/>
                <a:gd name="connsiteY3" fmla="*/ 209550 h 2543175"/>
                <a:gd name="connsiteX4" fmla="*/ 171450 w 723900"/>
                <a:gd name="connsiteY4" fmla="*/ 223837 h 2543175"/>
                <a:gd name="connsiteX5" fmla="*/ 128587 w 723900"/>
                <a:gd name="connsiteY5" fmla="*/ 247650 h 2543175"/>
                <a:gd name="connsiteX6" fmla="*/ 85725 w 723900"/>
                <a:gd name="connsiteY6" fmla="*/ 271462 h 2543175"/>
                <a:gd name="connsiteX7" fmla="*/ 71437 w 723900"/>
                <a:gd name="connsiteY7" fmla="*/ 280987 h 2543175"/>
                <a:gd name="connsiteX8" fmla="*/ 57150 w 723900"/>
                <a:gd name="connsiteY8" fmla="*/ 285750 h 2543175"/>
                <a:gd name="connsiteX9" fmla="*/ 28575 w 723900"/>
                <a:gd name="connsiteY9" fmla="*/ 304800 h 2543175"/>
                <a:gd name="connsiteX10" fmla="*/ 14287 w 723900"/>
                <a:gd name="connsiteY10" fmla="*/ 314325 h 2543175"/>
                <a:gd name="connsiteX11" fmla="*/ 0 w 723900"/>
                <a:gd name="connsiteY11" fmla="*/ 323850 h 2543175"/>
                <a:gd name="connsiteX12" fmla="*/ 4762 w 723900"/>
                <a:gd name="connsiteY12" fmla="*/ 400050 h 2543175"/>
                <a:gd name="connsiteX13" fmla="*/ 14287 w 723900"/>
                <a:gd name="connsiteY13" fmla="*/ 428625 h 2543175"/>
                <a:gd name="connsiteX14" fmla="*/ 42862 w 723900"/>
                <a:gd name="connsiteY14" fmla="*/ 457200 h 2543175"/>
                <a:gd name="connsiteX15" fmla="*/ 76200 w 723900"/>
                <a:gd name="connsiteY15" fmla="*/ 490537 h 2543175"/>
                <a:gd name="connsiteX16" fmla="*/ 90487 w 723900"/>
                <a:gd name="connsiteY16" fmla="*/ 500062 h 2543175"/>
                <a:gd name="connsiteX17" fmla="*/ 176212 w 723900"/>
                <a:gd name="connsiteY17" fmla="*/ 509587 h 2543175"/>
                <a:gd name="connsiteX18" fmla="*/ 204787 w 723900"/>
                <a:gd name="connsiteY18" fmla="*/ 523875 h 2543175"/>
                <a:gd name="connsiteX19" fmla="*/ 247650 w 723900"/>
                <a:gd name="connsiteY19" fmla="*/ 538162 h 2543175"/>
                <a:gd name="connsiteX20" fmla="*/ 276225 w 723900"/>
                <a:gd name="connsiteY20" fmla="*/ 547687 h 2543175"/>
                <a:gd name="connsiteX21" fmla="*/ 290512 w 723900"/>
                <a:gd name="connsiteY21" fmla="*/ 552450 h 2543175"/>
                <a:gd name="connsiteX22" fmla="*/ 347662 w 723900"/>
                <a:gd name="connsiteY22" fmla="*/ 561975 h 2543175"/>
                <a:gd name="connsiteX23" fmla="*/ 361950 w 723900"/>
                <a:gd name="connsiteY23" fmla="*/ 566737 h 2543175"/>
                <a:gd name="connsiteX24" fmla="*/ 376237 w 723900"/>
                <a:gd name="connsiteY24" fmla="*/ 576262 h 2543175"/>
                <a:gd name="connsiteX25" fmla="*/ 395287 w 723900"/>
                <a:gd name="connsiteY25" fmla="*/ 581025 h 2543175"/>
                <a:gd name="connsiteX26" fmla="*/ 409575 w 723900"/>
                <a:gd name="connsiteY26" fmla="*/ 585787 h 2543175"/>
                <a:gd name="connsiteX27" fmla="*/ 423862 w 723900"/>
                <a:gd name="connsiteY27" fmla="*/ 595312 h 2543175"/>
                <a:gd name="connsiteX28" fmla="*/ 438150 w 723900"/>
                <a:gd name="connsiteY28" fmla="*/ 600075 h 2543175"/>
                <a:gd name="connsiteX29" fmla="*/ 457200 w 723900"/>
                <a:gd name="connsiteY29" fmla="*/ 628650 h 2543175"/>
                <a:gd name="connsiteX30" fmla="*/ 466725 w 723900"/>
                <a:gd name="connsiteY30" fmla="*/ 642937 h 2543175"/>
                <a:gd name="connsiteX31" fmla="*/ 476250 w 723900"/>
                <a:gd name="connsiteY31" fmla="*/ 671512 h 2543175"/>
                <a:gd name="connsiteX32" fmla="*/ 461962 w 723900"/>
                <a:gd name="connsiteY32" fmla="*/ 762000 h 2543175"/>
                <a:gd name="connsiteX33" fmla="*/ 457200 w 723900"/>
                <a:gd name="connsiteY33" fmla="*/ 776287 h 2543175"/>
                <a:gd name="connsiteX34" fmla="*/ 447675 w 723900"/>
                <a:gd name="connsiteY34" fmla="*/ 790575 h 2543175"/>
                <a:gd name="connsiteX35" fmla="*/ 419100 w 723900"/>
                <a:gd name="connsiteY35" fmla="*/ 809625 h 2543175"/>
                <a:gd name="connsiteX36" fmla="*/ 409575 w 723900"/>
                <a:gd name="connsiteY36" fmla="*/ 823912 h 2543175"/>
                <a:gd name="connsiteX37" fmla="*/ 371475 w 723900"/>
                <a:gd name="connsiteY37" fmla="*/ 838200 h 2543175"/>
                <a:gd name="connsiteX38" fmla="*/ 338137 w 723900"/>
                <a:gd name="connsiteY38" fmla="*/ 876300 h 2543175"/>
                <a:gd name="connsiteX39" fmla="*/ 314325 w 723900"/>
                <a:gd name="connsiteY39" fmla="*/ 904875 h 2543175"/>
                <a:gd name="connsiteX40" fmla="*/ 295275 w 723900"/>
                <a:gd name="connsiteY40" fmla="*/ 933450 h 2543175"/>
                <a:gd name="connsiteX41" fmla="*/ 285750 w 723900"/>
                <a:gd name="connsiteY41" fmla="*/ 947737 h 2543175"/>
                <a:gd name="connsiteX42" fmla="*/ 271462 w 723900"/>
                <a:gd name="connsiteY42" fmla="*/ 957262 h 2543175"/>
                <a:gd name="connsiteX43" fmla="*/ 257175 w 723900"/>
                <a:gd name="connsiteY43" fmla="*/ 985837 h 2543175"/>
                <a:gd name="connsiteX44" fmla="*/ 242887 w 723900"/>
                <a:gd name="connsiteY44" fmla="*/ 995362 h 2543175"/>
                <a:gd name="connsiteX45" fmla="*/ 233362 w 723900"/>
                <a:gd name="connsiteY45" fmla="*/ 1023937 h 2543175"/>
                <a:gd name="connsiteX46" fmla="*/ 228600 w 723900"/>
                <a:gd name="connsiteY46" fmla="*/ 1038225 h 2543175"/>
                <a:gd name="connsiteX47" fmla="*/ 209550 w 723900"/>
                <a:gd name="connsiteY47" fmla="*/ 1066800 h 2543175"/>
                <a:gd name="connsiteX48" fmla="*/ 200025 w 723900"/>
                <a:gd name="connsiteY48" fmla="*/ 1081087 h 2543175"/>
                <a:gd name="connsiteX49" fmla="*/ 190500 w 723900"/>
                <a:gd name="connsiteY49" fmla="*/ 1109662 h 2543175"/>
                <a:gd name="connsiteX50" fmla="*/ 180975 w 723900"/>
                <a:gd name="connsiteY50" fmla="*/ 1123950 h 2543175"/>
                <a:gd name="connsiteX51" fmla="*/ 171450 w 723900"/>
                <a:gd name="connsiteY51" fmla="*/ 1152525 h 2543175"/>
                <a:gd name="connsiteX52" fmla="*/ 166687 w 723900"/>
                <a:gd name="connsiteY52" fmla="*/ 1166812 h 2543175"/>
                <a:gd name="connsiteX53" fmla="*/ 157162 w 723900"/>
                <a:gd name="connsiteY53" fmla="*/ 1181100 h 2543175"/>
                <a:gd name="connsiteX54" fmla="*/ 152400 w 723900"/>
                <a:gd name="connsiteY54" fmla="*/ 1195387 h 2543175"/>
                <a:gd name="connsiteX55" fmla="*/ 142875 w 723900"/>
                <a:gd name="connsiteY55" fmla="*/ 1209675 h 2543175"/>
                <a:gd name="connsiteX56" fmla="*/ 138112 w 723900"/>
                <a:gd name="connsiteY56" fmla="*/ 1243012 h 2543175"/>
                <a:gd name="connsiteX57" fmla="*/ 152400 w 723900"/>
                <a:gd name="connsiteY57" fmla="*/ 1271587 h 2543175"/>
                <a:gd name="connsiteX58" fmla="*/ 171450 w 723900"/>
                <a:gd name="connsiteY58" fmla="*/ 1295400 h 2543175"/>
                <a:gd name="connsiteX59" fmla="*/ 200025 w 723900"/>
                <a:gd name="connsiteY59" fmla="*/ 1304925 h 2543175"/>
                <a:gd name="connsiteX60" fmla="*/ 233362 w 723900"/>
                <a:gd name="connsiteY60" fmla="*/ 1347787 h 2543175"/>
                <a:gd name="connsiteX61" fmla="*/ 242887 w 723900"/>
                <a:gd name="connsiteY61" fmla="*/ 1376362 h 2543175"/>
                <a:gd name="connsiteX62" fmla="*/ 247650 w 723900"/>
                <a:gd name="connsiteY62" fmla="*/ 1390650 h 2543175"/>
                <a:gd name="connsiteX63" fmla="*/ 276225 w 723900"/>
                <a:gd name="connsiteY63" fmla="*/ 1409700 h 2543175"/>
                <a:gd name="connsiteX64" fmla="*/ 280987 w 723900"/>
                <a:gd name="connsiteY64" fmla="*/ 1423987 h 2543175"/>
                <a:gd name="connsiteX65" fmla="*/ 290512 w 723900"/>
                <a:gd name="connsiteY65" fmla="*/ 1438275 h 2543175"/>
                <a:gd name="connsiteX66" fmla="*/ 319087 w 723900"/>
                <a:gd name="connsiteY66" fmla="*/ 1452562 h 2543175"/>
                <a:gd name="connsiteX67" fmla="*/ 347662 w 723900"/>
                <a:gd name="connsiteY67" fmla="*/ 1471612 h 2543175"/>
                <a:gd name="connsiteX68" fmla="*/ 361950 w 723900"/>
                <a:gd name="connsiteY68" fmla="*/ 1481137 h 2543175"/>
                <a:gd name="connsiteX69" fmla="*/ 371475 w 723900"/>
                <a:gd name="connsiteY69" fmla="*/ 1509712 h 2543175"/>
                <a:gd name="connsiteX70" fmla="*/ 376237 w 723900"/>
                <a:gd name="connsiteY70" fmla="*/ 1524000 h 2543175"/>
                <a:gd name="connsiteX71" fmla="*/ 381000 w 723900"/>
                <a:gd name="connsiteY71" fmla="*/ 1552575 h 2543175"/>
                <a:gd name="connsiteX72" fmla="*/ 385762 w 723900"/>
                <a:gd name="connsiteY72" fmla="*/ 1566862 h 2543175"/>
                <a:gd name="connsiteX73" fmla="*/ 395287 w 723900"/>
                <a:gd name="connsiteY73" fmla="*/ 1600200 h 2543175"/>
                <a:gd name="connsiteX74" fmla="*/ 376237 w 723900"/>
                <a:gd name="connsiteY74" fmla="*/ 1628775 h 2543175"/>
                <a:gd name="connsiteX75" fmla="*/ 366712 w 723900"/>
                <a:gd name="connsiteY75" fmla="*/ 1643062 h 2543175"/>
                <a:gd name="connsiteX76" fmla="*/ 347662 w 723900"/>
                <a:gd name="connsiteY76" fmla="*/ 1685925 h 2543175"/>
                <a:gd name="connsiteX77" fmla="*/ 342900 w 723900"/>
                <a:gd name="connsiteY77" fmla="*/ 1700212 h 2543175"/>
                <a:gd name="connsiteX78" fmla="*/ 314325 w 723900"/>
                <a:gd name="connsiteY78" fmla="*/ 1728787 h 2543175"/>
                <a:gd name="connsiteX79" fmla="*/ 304800 w 723900"/>
                <a:gd name="connsiteY79" fmla="*/ 1757362 h 2543175"/>
                <a:gd name="connsiteX80" fmla="*/ 300037 w 723900"/>
                <a:gd name="connsiteY80" fmla="*/ 1771650 h 2543175"/>
                <a:gd name="connsiteX81" fmla="*/ 314325 w 723900"/>
                <a:gd name="connsiteY81" fmla="*/ 1838325 h 2543175"/>
                <a:gd name="connsiteX82" fmla="*/ 328612 w 723900"/>
                <a:gd name="connsiteY82" fmla="*/ 1843087 h 2543175"/>
                <a:gd name="connsiteX83" fmla="*/ 347662 w 723900"/>
                <a:gd name="connsiteY83" fmla="*/ 1881187 h 2543175"/>
                <a:gd name="connsiteX84" fmla="*/ 352425 w 723900"/>
                <a:gd name="connsiteY84" fmla="*/ 1905000 h 2543175"/>
                <a:gd name="connsiteX85" fmla="*/ 376237 w 723900"/>
                <a:gd name="connsiteY85" fmla="*/ 1933575 h 2543175"/>
                <a:gd name="connsiteX86" fmla="*/ 395287 w 723900"/>
                <a:gd name="connsiteY86" fmla="*/ 1962150 h 2543175"/>
                <a:gd name="connsiteX87" fmla="*/ 428625 w 723900"/>
                <a:gd name="connsiteY87" fmla="*/ 2000250 h 2543175"/>
                <a:gd name="connsiteX88" fmla="*/ 447675 w 723900"/>
                <a:gd name="connsiteY88" fmla="*/ 2024062 h 2543175"/>
                <a:gd name="connsiteX89" fmla="*/ 457200 w 723900"/>
                <a:gd name="connsiteY89" fmla="*/ 2038350 h 2543175"/>
                <a:gd name="connsiteX90" fmla="*/ 471487 w 723900"/>
                <a:gd name="connsiteY90" fmla="*/ 2052637 h 2543175"/>
                <a:gd name="connsiteX91" fmla="*/ 490537 w 723900"/>
                <a:gd name="connsiteY91" fmla="*/ 2095500 h 2543175"/>
                <a:gd name="connsiteX92" fmla="*/ 509587 w 723900"/>
                <a:gd name="connsiteY92" fmla="*/ 2124075 h 2543175"/>
                <a:gd name="connsiteX93" fmla="*/ 519112 w 723900"/>
                <a:gd name="connsiteY93" fmla="*/ 2138362 h 2543175"/>
                <a:gd name="connsiteX94" fmla="*/ 533400 w 723900"/>
                <a:gd name="connsiteY94" fmla="*/ 2147887 h 2543175"/>
                <a:gd name="connsiteX95" fmla="*/ 542925 w 723900"/>
                <a:gd name="connsiteY95" fmla="*/ 2176462 h 2543175"/>
                <a:gd name="connsiteX96" fmla="*/ 552450 w 723900"/>
                <a:gd name="connsiteY96" fmla="*/ 2209800 h 2543175"/>
                <a:gd name="connsiteX97" fmla="*/ 561975 w 723900"/>
                <a:gd name="connsiteY97" fmla="*/ 2257425 h 2543175"/>
                <a:gd name="connsiteX98" fmla="*/ 571500 w 723900"/>
                <a:gd name="connsiteY98" fmla="*/ 2271712 h 2543175"/>
                <a:gd name="connsiteX99" fmla="*/ 585787 w 723900"/>
                <a:gd name="connsiteY99" fmla="*/ 2276475 h 2543175"/>
                <a:gd name="connsiteX100" fmla="*/ 638175 w 723900"/>
                <a:gd name="connsiteY100" fmla="*/ 2290762 h 2543175"/>
                <a:gd name="connsiteX101" fmla="*/ 657225 w 723900"/>
                <a:gd name="connsiteY101" fmla="*/ 2319337 h 2543175"/>
                <a:gd name="connsiteX102" fmla="*/ 676275 w 723900"/>
                <a:gd name="connsiteY102" fmla="*/ 2347912 h 2543175"/>
                <a:gd name="connsiteX103" fmla="*/ 695325 w 723900"/>
                <a:gd name="connsiteY103" fmla="*/ 2390775 h 2543175"/>
                <a:gd name="connsiteX104" fmla="*/ 704850 w 723900"/>
                <a:gd name="connsiteY104" fmla="*/ 2419350 h 2543175"/>
                <a:gd name="connsiteX105" fmla="*/ 709612 w 723900"/>
                <a:gd name="connsiteY105" fmla="*/ 2433637 h 2543175"/>
                <a:gd name="connsiteX106" fmla="*/ 714375 w 723900"/>
                <a:gd name="connsiteY106" fmla="*/ 2466975 h 2543175"/>
                <a:gd name="connsiteX107" fmla="*/ 723900 w 723900"/>
                <a:gd name="connsiteY107" fmla="*/ 2495550 h 2543175"/>
                <a:gd name="connsiteX108" fmla="*/ 723900 w 723900"/>
                <a:gd name="connsiteY108" fmla="*/ 2543175 h 254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23900" h="2543175">
                  <a:moveTo>
                    <a:pt x="219075" y="0"/>
                  </a:moveTo>
                  <a:cubicBezTo>
                    <a:pt x="220662" y="7937"/>
                    <a:pt x="222833" y="15780"/>
                    <a:pt x="223837" y="23812"/>
                  </a:cubicBezTo>
                  <a:cubicBezTo>
                    <a:pt x="231117" y="82051"/>
                    <a:pt x="232155" y="141797"/>
                    <a:pt x="223837" y="200025"/>
                  </a:cubicBezTo>
                  <a:cubicBezTo>
                    <a:pt x="223028" y="205691"/>
                    <a:pt x="214669" y="206990"/>
                    <a:pt x="209550" y="209550"/>
                  </a:cubicBezTo>
                  <a:cubicBezTo>
                    <a:pt x="198159" y="215245"/>
                    <a:pt x="183816" y="219715"/>
                    <a:pt x="171450" y="223837"/>
                  </a:cubicBezTo>
                  <a:cubicBezTo>
                    <a:pt x="126607" y="268680"/>
                    <a:pt x="198517" y="201030"/>
                    <a:pt x="128587" y="247650"/>
                  </a:cubicBezTo>
                  <a:cubicBezTo>
                    <a:pt x="95835" y="269485"/>
                    <a:pt x="110872" y="263080"/>
                    <a:pt x="85725" y="271462"/>
                  </a:cubicBezTo>
                  <a:cubicBezTo>
                    <a:pt x="80962" y="274637"/>
                    <a:pt x="76557" y="278427"/>
                    <a:pt x="71437" y="280987"/>
                  </a:cubicBezTo>
                  <a:cubicBezTo>
                    <a:pt x="66947" y="283232"/>
                    <a:pt x="61538" y="283312"/>
                    <a:pt x="57150" y="285750"/>
                  </a:cubicBezTo>
                  <a:cubicBezTo>
                    <a:pt x="47143" y="291310"/>
                    <a:pt x="38100" y="298450"/>
                    <a:pt x="28575" y="304800"/>
                  </a:cubicBezTo>
                  <a:lnTo>
                    <a:pt x="14287" y="314325"/>
                  </a:lnTo>
                  <a:lnTo>
                    <a:pt x="0" y="323850"/>
                  </a:lnTo>
                  <a:cubicBezTo>
                    <a:pt x="1587" y="349250"/>
                    <a:pt x="1324" y="374834"/>
                    <a:pt x="4762" y="400050"/>
                  </a:cubicBezTo>
                  <a:cubicBezTo>
                    <a:pt x="6119" y="409998"/>
                    <a:pt x="7187" y="421525"/>
                    <a:pt x="14287" y="428625"/>
                  </a:cubicBezTo>
                  <a:cubicBezTo>
                    <a:pt x="23812" y="438150"/>
                    <a:pt x="35390" y="445992"/>
                    <a:pt x="42862" y="457200"/>
                  </a:cubicBezTo>
                  <a:cubicBezTo>
                    <a:pt x="64697" y="489952"/>
                    <a:pt x="51052" y="482155"/>
                    <a:pt x="76200" y="490537"/>
                  </a:cubicBezTo>
                  <a:cubicBezTo>
                    <a:pt x="80962" y="493712"/>
                    <a:pt x="84861" y="499007"/>
                    <a:pt x="90487" y="500062"/>
                  </a:cubicBezTo>
                  <a:cubicBezTo>
                    <a:pt x="194027" y="519476"/>
                    <a:pt x="118981" y="495279"/>
                    <a:pt x="176212" y="509587"/>
                  </a:cubicBezTo>
                  <a:cubicBezTo>
                    <a:pt x="205987" y="517031"/>
                    <a:pt x="174857" y="510573"/>
                    <a:pt x="204787" y="523875"/>
                  </a:cubicBezTo>
                  <a:cubicBezTo>
                    <a:pt x="204807" y="523884"/>
                    <a:pt x="240496" y="535777"/>
                    <a:pt x="247650" y="538162"/>
                  </a:cubicBezTo>
                  <a:lnTo>
                    <a:pt x="276225" y="547687"/>
                  </a:lnTo>
                  <a:cubicBezTo>
                    <a:pt x="280987" y="549274"/>
                    <a:pt x="285589" y="551466"/>
                    <a:pt x="290512" y="552450"/>
                  </a:cubicBezTo>
                  <a:cubicBezTo>
                    <a:pt x="325332" y="559413"/>
                    <a:pt x="306312" y="556067"/>
                    <a:pt x="347662" y="561975"/>
                  </a:cubicBezTo>
                  <a:cubicBezTo>
                    <a:pt x="352425" y="563562"/>
                    <a:pt x="357460" y="564492"/>
                    <a:pt x="361950" y="566737"/>
                  </a:cubicBezTo>
                  <a:cubicBezTo>
                    <a:pt x="367069" y="569297"/>
                    <a:pt x="370976" y="574007"/>
                    <a:pt x="376237" y="576262"/>
                  </a:cubicBezTo>
                  <a:cubicBezTo>
                    <a:pt x="382253" y="578840"/>
                    <a:pt x="388993" y="579227"/>
                    <a:pt x="395287" y="581025"/>
                  </a:cubicBezTo>
                  <a:cubicBezTo>
                    <a:pt x="400114" y="582404"/>
                    <a:pt x="404812" y="584200"/>
                    <a:pt x="409575" y="585787"/>
                  </a:cubicBezTo>
                  <a:cubicBezTo>
                    <a:pt x="414337" y="588962"/>
                    <a:pt x="418743" y="592752"/>
                    <a:pt x="423862" y="595312"/>
                  </a:cubicBezTo>
                  <a:cubicBezTo>
                    <a:pt x="428352" y="597557"/>
                    <a:pt x="434600" y="596525"/>
                    <a:pt x="438150" y="600075"/>
                  </a:cubicBezTo>
                  <a:cubicBezTo>
                    <a:pt x="446245" y="608170"/>
                    <a:pt x="450850" y="619125"/>
                    <a:pt x="457200" y="628650"/>
                  </a:cubicBezTo>
                  <a:lnTo>
                    <a:pt x="466725" y="642937"/>
                  </a:lnTo>
                  <a:cubicBezTo>
                    <a:pt x="469900" y="652462"/>
                    <a:pt x="477020" y="661501"/>
                    <a:pt x="476250" y="671512"/>
                  </a:cubicBezTo>
                  <a:cubicBezTo>
                    <a:pt x="470717" y="743439"/>
                    <a:pt x="478033" y="713787"/>
                    <a:pt x="461962" y="762000"/>
                  </a:cubicBezTo>
                  <a:cubicBezTo>
                    <a:pt x="460375" y="766762"/>
                    <a:pt x="459984" y="772110"/>
                    <a:pt x="457200" y="776287"/>
                  </a:cubicBezTo>
                  <a:cubicBezTo>
                    <a:pt x="454025" y="781050"/>
                    <a:pt x="451983" y="786806"/>
                    <a:pt x="447675" y="790575"/>
                  </a:cubicBezTo>
                  <a:cubicBezTo>
                    <a:pt x="439060" y="798113"/>
                    <a:pt x="419100" y="809625"/>
                    <a:pt x="419100" y="809625"/>
                  </a:cubicBezTo>
                  <a:cubicBezTo>
                    <a:pt x="415925" y="814387"/>
                    <a:pt x="414233" y="820585"/>
                    <a:pt x="409575" y="823912"/>
                  </a:cubicBezTo>
                  <a:cubicBezTo>
                    <a:pt x="404595" y="827469"/>
                    <a:pt x="380077" y="835332"/>
                    <a:pt x="371475" y="838200"/>
                  </a:cubicBezTo>
                  <a:cubicBezTo>
                    <a:pt x="349250" y="871538"/>
                    <a:pt x="361950" y="860425"/>
                    <a:pt x="338137" y="876300"/>
                  </a:cubicBezTo>
                  <a:cubicBezTo>
                    <a:pt x="304096" y="927360"/>
                    <a:pt x="357111" y="849862"/>
                    <a:pt x="314325" y="904875"/>
                  </a:cubicBezTo>
                  <a:cubicBezTo>
                    <a:pt x="307297" y="913911"/>
                    <a:pt x="301625" y="923925"/>
                    <a:pt x="295275" y="933450"/>
                  </a:cubicBezTo>
                  <a:cubicBezTo>
                    <a:pt x="292100" y="938212"/>
                    <a:pt x="290512" y="944562"/>
                    <a:pt x="285750" y="947737"/>
                  </a:cubicBezTo>
                  <a:lnTo>
                    <a:pt x="271462" y="957262"/>
                  </a:lnTo>
                  <a:cubicBezTo>
                    <a:pt x="267589" y="968883"/>
                    <a:pt x="266408" y="976604"/>
                    <a:pt x="257175" y="985837"/>
                  </a:cubicBezTo>
                  <a:cubicBezTo>
                    <a:pt x="253127" y="989884"/>
                    <a:pt x="247650" y="992187"/>
                    <a:pt x="242887" y="995362"/>
                  </a:cubicBezTo>
                  <a:lnTo>
                    <a:pt x="233362" y="1023937"/>
                  </a:lnTo>
                  <a:cubicBezTo>
                    <a:pt x="231775" y="1028700"/>
                    <a:pt x="231385" y="1034048"/>
                    <a:pt x="228600" y="1038225"/>
                  </a:cubicBezTo>
                  <a:lnTo>
                    <a:pt x="209550" y="1066800"/>
                  </a:lnTo>
                  <a:cubicBezTo>
                    <a:pt x="206375" y="1071562"/>
                    <a:pt x="201835" y="1075657"/>
                    <a:pt x="200025" y="1081087"/>
                  </a:cubicBezTo>
                  <a:cubicBezTo>
                    <a:pt x="196850" y="1090612"/>
                    <a:pt x="196069" y="1101308"/>
                    <a:pt x="190500" y="1109662"/>
                  </a:cubicBezTo>
                  <a:cubicBezTo>
                    <a:pt x="187325" y="1114425"/>
                    <a:pt x="183300" y="1118719"/>
                    <a:pt x="180975" y="1123950"/>
                  </a:cubicBezTo>
                  <a:cubicBezTo>
                    <a:pt x="176897" y="1133125"/>
                    <a:pt x="174625" y="1143000"/>
                    <a:pt x="171450" y="1152525"/>
                  </a:cubicBezTo>
                  <a:cubicBezTo>
                    <a:pt x="169862" y="1157287"/>
                    <a:pt x="169472" y="1162635"/>
                    <a:pt x="166687" y="1166812"/>
                  </a:cubicBezTo>
                  <a:lnTo>
                    <a:pt x="157162" y="1181100"/>
                  </a:lnTo>
                  <a:cubicBezTo>
                    <a:pt x="155575" y="1185862"/>
                    <a:pt x="154645" y="1190897"/>
                    <a:pt x="152400" y="1195387"/>
                  </a:cubicBezTo>
                  <a:cubicBezTo>
                    <a:pt x="149840" y="1200507"/>
                    <a:pt x="144520" y="1204192"/>
                    <a:pt x="142875" y="1209675"/>
                  </a:cubicBezTo>
                  <a:cubicBezTo>
                    <a:pt x="139649" y="1220427"/>
                    <a:pt x="139700" y="1231900"/>
                    <a:pt x="138112" y="1243012"/>
                  </a:cubicBezTo>
                  <a:cubicBezTo>
                    <a:pt x="150087" y="1278933"/>
                    <a:pt x="133932" y="1234650"/>
                    <a:pt x="152400" y="1271587"/>
                  </a:cubicBezTo>
                  <a:cubicBezTo>
                    <a:pt x="160885" y="1288557"/>
                    <a:pt x="150804" y="1286224"/>
                    <a:pt x="171450" y="1295400"/>
                  </a:cubicBezTo>
                  <a:cubicBezTo>
                    <a:pt x="180625" y="1299478"/>
                    <a:pt x="200025" y="1304925"/>
                    <a:pt x="200025" y="1304925"/>
                  </a:cubicBezTo>
                  <a:cubicBezTo>
                    <a:pt x="212353" y="1317253"/>
                    <a:pt x="227666" y="1330698"/>
                    <a:pt x="233362" y="1347787"/>
                  </a:cubicBezTo>
                  <a:lnTo>
                    <a:pt x="242887" y="1376362"/>
                  </a:lnTo>
                  <a:cubicBezTo>
                    <a:pt x="244475" y="1381125"/>
                    <a:pt x="243473" y="1387865"/>
                    <a:pt x="247650" y="1390650"/>
                  </a:cubicBezTo>
                  <a:lnTo>
                    <a:pt x="276225" y="1409700"/>
                  </a:lnTo>
                  <a:cubicBezTo>
                    <a:pt x="277812" y="1414462"/>
                    <a:pt x="278742" y="1419497"/>
                    <a:pt x="280987" y="1423987"/>
                  </a:cubicBezTo>
                  <a:cubicBezTo>
                    <a:pt x="283547" y="1429107"/>
                    <a:pt x="286465" y="1434228"/>
                    <a:pt x="290512" y="1438275"/>
                  </a:cubicBezTo>
                  <a:cubicBezTo>
                    <a:pt x="299744" y="1447507"/>
                    <a:pt x="307467" y="1448689"/>
                    <a:pt x="319087" y="1452562"/>
                  </a:cubicBezTo>
                  <a:lnTo>
                    <a:pt x="347662" y="1471612"/>
                  </a:lnTo>
                  <a:lnTo>
                    <a:pt x="361950" y="1481137"/>
                  </a:lnTo>
                  <a:lnTo>
                    <a:pt x="371475" y="1509712"/>
                  </a:lnTo>
                  <a:cubicBezTo>
                    <a:pt x="373062" y="1514475"/>
                    <a:pt x="375412" y="1519048"/>
                    <a:pt x="376237" y="1524000"/>
                  </a:cubicBezTo>
                  <a:cubicBezTo>
                    <a:pt x="377825" y="1533525"/>
                    <a:pt x="378905" y="1543149"/>
                    <a:pt x="381000" y="1552575"/>
                  </a:cubicBezTo>
                  <a:cubicBezTo>
                    <a:pt x="382089" y="1557475"/>
                    <a:pt x="384383" y="1562035"/>
                    <a:pt x="385762" y="1566862"/>
                  </a:cubicBezTo>
                  <a:cubicBezTo>
                    <a:pt x="397725" y="1608731"/>
                    <a:pt x="383867" y="1565936"/>
                    <a:pt x="395287" y="1600200"/>
                  </a:cubicBezTo>
                  <a:lnTo>
                    <a:pt x="376237" y="1628775"/>
                  </a:lnTo>
                  <a:lnTo>
                    <a:pt x="366712" y="1643062"/>
                  </a:lnTo>
                  <a:cubicBezTo>
                    <a:pt x="355377" y="1677067"/>
                    <a:pt x="362756" y="1663283"/>
                    <a:pt x="347662" y="1685925"/>
                  </a:cubicBezTo>
                  <a:cubicBezTo>
                    <a:pt x="346075" y="1690687"/>
                    <a:pt x="345982" y="1696250"/>
                    <a:pt x="342900" y="1700212"/>
                  </a:cubicBezTo>
                  <a:cubicBezTo>
                    <a:pt x="334630" y="1710845"/>
                    <a:pt x="314325" y="1728787"/>
                    <a:pt x="314325" y="1728787"/>
                  </a:cubicBezTo>
                  <a:lnTo>
                    <a:pt x="304800" y="1757362"/>
                  </a:lnTo>
                  <a:lnTo>
                    <a:pt x="300037" y="1771650"/>
                  </a:lnTo>
                  <a:cubicBezTo>
                    <a:pt x="301270" y="1785216"/>
                    <a:pt x="296395" y="1823981"/>
                    <a:pt x="314325" y="1838325"/>
                  </a:cubicBezTo>
                  <a:cubicBezTo>
                    <a:pt x="318245" y="1841461"/>
                    <a:pt x="323850" y="1841500"/>
                    <a:pt x="328612" y="1843087"/>
                  </a:cubicBezTo>
                  <a:cubicBezTo>
                    <a:pt x="339407" y="1861079"/>
                    <a:pt x="343268" y="1863609"/>
                    <a:pt x="347662" y="1881187"/>
                  </a:cubicBezTo>
                  <a:cubicBezTo>
                    <a:pt x="349625" y="1889040"/>
                    <a:pt x="349583" y="1897421"/>
                    <a:pt x="352425" y="1905000"/>
                  </a:cubicBezTo>
                  <a:cubicBezTo>
                    <a:pt x="357706" y="1919081"/>
                    <a:pt x="367294" y="1922076"/>
                    <a:pt x="376237" y="1933575"/>
                  </a:cubicBezTo>
                  <a:cubicBezTo>
                    <a:pt x="383265" y="1942611"/>
                    <a:pt x="387192" y="1954056"/>
                    <a:pt x="395287" y="1962150"/>
                  </a:cubicBezTo>
                  <a:cubicBezTo>
                    <a:pt x="416763" y="1983625"/>
                    <a:pt x="405368" y="1971178"/>
                    <a:pt x="428625" y="2000250"/>
                  </a:cubicBezTo>
                  <a:cubicBezTo>
                    <a:pt x="437896" y="2028064"/>
                    <a:pt x="426133" y="2002520"/>
                    <a:pt x="447675" y="2024062"/>
                  </a:cubicBezTo>
                  <a:cubicBezTo>
                    <a:pt x="451722" y="2028109"/>
                    <a:pt x="453536" y="2033953"/>
                    <a:pt x="457200" y="2038350"/>
                  </a:cubicBezTo>
                  <a:cubicBezTo>
                    <a:pt x="461512" y="2043524"/>
                    <a:pt x="467175" y="2047463"/>
                    <a:pt x="471487" y="2052637"/>
                  </a:cubicBezTo>
                  <a:cubicBezTo>
                    <a:pt x="503798" y="2091411"/>
                    <a:pt x="449003" y="2033199"/>
                    <a:pt x="490537" y="2095500"/>
                  </a:cubicBezTo>
                  <a:lnTo>
                    <a:pt x="509587" y="2124075"/>
                  </a:lnTo>
                  <a:cubicBezTo>
                    <a:pt x="512762" y="2128837"/>
                    <a:pt x="514350" y="2135187"/>
                    <a:pt x="519112" y="2138362"/>
                  </a:cubicBezTo>
                  <a:lnTo>
                    <a:pt x="533400" y="2147887"/>
                  </a:lnTo>
                  <a:cubicBezTo>
                    <a:pt x="536575" y="2157412"/>
                    <a:pt x="540490" y="2166721"/>
                    <a:pt x="542925" y="2176462"/>
                  </a:cubicBezTo>
                  <a:cubicBezTo>
                    <a:pt x="548904" y="2200382"/>
                    <a:pt x="545617" y="2189303"/>
                    <a:pt x="552450" y="2209800"/>
                  </a:cubicBezTo>
                  <a:cubicBezTo>
                    <a:pt x="554206" y="2222090"/>
                    <a:pt x="555324" y="2244124"/>
                    <a:pt x="561975" y="2257425"/>
                  </a:cubicBezTo>
                  <a:cubicBezTo>
                    <a:pt x="564535" y="2262544"/>
                    <a:pt x="567031" y="2268136"/>
                    <a:pt x="571500" y="2271712"/>
                  </a:cubicBezTo>
                  <a:cubicBezTo>
                    <a:pt x="575420" y="2274848"/>
                    <a:pt x="580944" y="2275154"/>
                    <a:pt x="585787" y="2276475"/>
                  </a:cubicBezTo>
                  <a:cubicBezTo>
                    <a:pt x="644895" y="2292596"/>
                    <a:pt x="605279" y="2279798"/>
                    <a:pt x="638175" y="2290762"/>
                  </a:cubicBezTo>
                  <a:cubicBezTo>
                    <a:pt x="669882" y="2322471"/>
                    <a:pt x="639994" y="2288322"/>
                    <a:pt x="657225" y="2319337"/>
                  </a:cubicBezTo>
                  <a:cubicBezTo>
                    <a:pt x="662785" y="2329344"/>
                    <a:pt x="676275" y="2347912"/>
                    <a:pt x="676275" y="2347912"/>
                  </a:cubicBezTo>
                  <a:cubicBezTo>
                    <a:pt x="687610" y="2381917"/>
                    <a:pt x="680231" y="2368133"/>
                    <a:pt x="695325" y="2390775"/>
                  </a:cubicBezTo>
                  <a:lnTo>
                    <a:pt x="704850" y="2419350"/>
                  </a:lnTo>
                  <a:lnTo>
                    <a:pt x="709612" y="2433637"/>
                  </a:lnTo>
                  <a:cubicBezTo>
                    <a:pt x="711200" y="2444750"/>
                    <a:pt x="711851" y="2456037"/>
                    <a:pt x="714375" y="2466975"/>
                  </a:cubicBezTo>
                  <a:cubicBezTo>
                    <a:pt x="716633" y="2476758"/>
                    <a:pt x="723900" y="2485510"/>
                    <a:pt x="723900" y="2495550"/>
                  </a:cubicBezTo>
                  <a:lnTo>
                    <a:pt x="723900" y="2543175"/>
                  </a:lnTo>
                </a:path>
              </a:pathLst>
            </a:cu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9" name="テキスト ボックス 25"/>
          <p:cNvSpPr txBox="1">
            <a:spLocks noChangeArrowheads="1"/>
          </p:cNvSpPr>
          <p:nvPr/>
        </p:nvSpPr>
        <p:spPr bwMode="auto">
          <a:xfrm>
            <a:off x="2211906" y="5420571"/>
            <a:ext cx="2477459" cy="98930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sng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【南北方向のネットワーク】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・サイクリングネットワーク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・新・奥の細道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</a:t>
            </a: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・阿武隈川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(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景観、カヌー利用等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66CC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・石川街道沿いの歴史・文化体験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rgbClr val="FF66CC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26"/>
          <p:cNvSpPr txBox="1">
            <a:spLocks noChangeArrowheads="1"/>
          </p:cNvSpPr>
          <p:nvPr/>
        </p:nvSpPr>
        <p:spPr bwMode="auto">
          <a:xfrm>
            <a:off x="6277860" y="3961653"/>
            <a:ext cx="2268884" cy="653236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【東西方向のネットワーク】</a:t>
            </a:r>
            <a:endParaRPr kumimoji="0" lang="ja-JP" altLang="ja-JP" sz="1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・食、体験、特産品購入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・レクリエーション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(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公園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)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上下矢印 31"/>
          <p:cNvSpPr>
            <a:spLocks noChangeArrowheads="1"/>
          </p:cNvSpPr>
          <p:nvPr/>
        </p:nvSpPr>
        <p:spPr bwMode="auto">
          <a:xfrm rot="20442467">
            <a:off x="1620186" y="2174404"/>
            <a:ext cx="357564" cy="1872242"/>
          </a:xfrm>
          <a:prstGeom prst="upDownArrow">
            <a:avLst>
              <a:gd name="adj1" fmla="val 35231"/>
              <a:gd name="adj2" fmla="val 65369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66FF"/>
            </a:solidFill>
            <a:miter lim="800000"/>
            <a:headEnd/>
            <a:tailEnd/>
          </a:ln>
          <a:extLst/>
        </p:spPr>
        <p:txBody>
          <a:bodyPr rot="0" vert="eaVert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3" name="上下矢印 32"/>
          <p:cNvSpPr>
            <a:spLocks noChangeArrowheads="1"/>
          </p:cNvSpPr>
          <p:nvPr/>
        </p:nvSpPr>
        <p:spPr bwMode="auto">
          <a:xfrm rot="19354844">
            <a:off x="1967069" y="1984785"/>
            <a:ext cx="357564" cy="1593501"/>
          </a:xfrm>
          <a:prstGeom prst="upDownArrow">
            <a:avLst>
              <a:gd name="adj1" fmla="val 35231"/>
              <a:gd name="adj2" fmla="val 4554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9933"/>
            </a:solidFill>
            <a:miter lim="800000"/>
            <a:headEnd/>
            <a:tailEnd/>
          </a:ln>
          <a:extLst/>
        </p:spPr>
        <p:txBody>
          <a:bodyPr rot="0" vert="eaVert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grpSp>
        <p:nvGrpSpPr>
          <p:cNvPr id="12" name="グループ化 まる"/>
          <p:cNvGrpSpPr/>
          <p:nvPr/>
        </p:nvGrpSpPr>
        <p:grpSpPr>
          <a:xfrm>
            <a:off x="1217572" y="1700839"/>
            <a:ext cx="5540631" cy="2537766"/>
            <a:chOff x="2498725" y="5078730"/>
            <a:chExt cx="4388485" cy="2002342"/>
          </a:xfrm>
        </p:grpSpPr>
        <p:sp>
          <p:nvSpPr>
            <p:cNvPr id="25" name="楕円 32">
              <a:extLst/>
            </p:cNvPr>
            <p:cNvSpPr>
              <a:spLocks/>
            </p:cNvSpPr>
            <p:nvPr/>
          </p:nvSpPr>
          <p:spPr>
            <a:xfrm>
              <a:off x="3563620" y="6388100"/>
              <a:ext cx="199390" cy="199390"/>
            </a:xfrm>
            <a:prstGeom prst="ellipse">
              <a:avLst/>
            </a:prstGeom>
            <a:solidFill>
              <a:srgbClr val="FF0000">
                <a:alpha val="29804"/>
              </a:srgbClr>
            </a:solidFill>
            <a:ln w="412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6" name="楕円 33">
              <a:extLst/>
            </p:cNvPr>
            <p:cNvSpPr>
              <a:spLocks/>
            </p:cNvSpPr>
            <p:nvPr/>
          </p:nvSpPr>
          <p:spPr>
            <a:xfrm>
              <a:off x="4144645" y="6245225"/>
              <a:ext cx="199390" cy="199390"/>
            </a:xfrm>
            <a:prstGeom prst="ellipse">
              <a:avLst/>
            </a:prstGeom>
            <a:solidFill>
              <a:srgbClr val="FF0000">
                <a:alpha val="29804"/>
              </a:srgbClr>
            </a:solidFill>
            <a:ln w="412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楕円 37">
              <a:extLst/>
            </p:cNvPr>
            <p:cNvSpPr>
              <a:spLocks/>
            </p:cNvSpPr>
            <p:nvPr/>
          </p:nvSpPr>
          <p:spPr>
            <a:xfrm>
              <a:off x="6687820" y="5607050"/>
              <a:ext cx="199390" cy="199390"/>
            </a:xfrm>
            <a:prstGeom prst="ellipse">
              <a:avLst/>
            </a:prstGeom>
            <a:solidFill>
              <a:srgbClr val="FF0000">
                <a:alpha val="29804"/>
              </a:srgbClr>
            </a:solidFill>
            <a:ln w="412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8" name="楕円 47">
              <a:extLst/>
            </p:cNvPr>
            <p:cNvSpPr>
              <a:spLocks/>
            </p:cNvSpPr>
            <p:nvPr/>
          </p:nvSpPr>
          <p:spPr>
            <a:xfrm>
              <a:off x="3178683" y="6881682"/>
              <a:ext cx="199390" cy="1993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9804"/>
              </a:schemeClr>
            </a:solidFill>
            <a:ln w="41275" cap="flat" cmpd="sng" algn="ctr">
              <a:solidFill>
                <a:srgbClr val="0066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ja-JP" altLang="en-US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498725" y="5078730"/>
              <a:ext cx="450215" cy="422275"/>
              <a:chOff x="0" y="0"/>
              <a:chExt cx="450564" cy="422890"/>
            </a:xfrm>
          </p:grpSpPr>
          <p:sp>
            <p:nvSpPr>
              <p:cNvPr id="30" name="楕円 50">
                <a:extLst/>
              </p:cNvPr>
              <p:cNvSpPr>
                <a:spLocks/>
              </p:cNvSpPr>
              <p:nvPr/>
            </p:nvSpPr>
            <p:spPr>
              <a:xfrm>
                <a:off x="0" y="0"/>
                <a:ext cx="450564" cy="422890"/>
              </a:xfrm>
              <a:prstGeom prst="ellipse">
                <a:avLst/>
              </a:prstGeom>
              <a:solidFill>
                <a:srgbClr val="FF0000">
                  <a:alpha val="29804"/>
                </a:srgbClr>
              </a:solidFill>
              <a:ln w="412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31" name="楕円 51">
                <a:extLst/>
              </p:cNvPr>
              <p:cNvSpPr>
                <a:spLocks noChangeAspect="1"/>
              </p:cNvSpPr>
              <p:nvPr/>
            </p:nvSpPr>
            <p:spPr>
              <a:xfrm>
                <a:off x="90863" y="82190"/>
                <a:ext cx="253991" cy="253954"/>
              </a:xfrm>
              <a:prstGeom prst="ellipse">
                <a:avLst/>
              </a:prstGeom>
              <a:solidFill>
                <a:srgbClr val="FF0000">
                  <a:alpha val="29804"/>
                </a:srgbClr>
              </a:solidFill>
              <a:ln w="412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grpSp>
        <p:nvGrpSpPr>
          <p:cNvPr id="13" name="グループ化 ネットワーク矢印"/>
          <p:cNvGrpSpPr/>
          <p:nvPr/>
        </p:nvGrpSpPr>
        <p:grpSpPr>
          <a:xfrm>
            <a:off x="1034376" y="779991"/>
            <a:ext cx="5684240" cy="5194833"/>
            <a:chOff x="1430468" y="4471063"/>
            <a:chExt cx="4273683" cy="2587424"/>
          </a:xfrm>
        </p:grpSpPr>
        <p:sp>
          <p:nvSpPr>
            <p:cNvPr id="23" name="円弧 22"/>
            <p:cNvSpPr/>
            <p:nvPr/>
          </p:nvSpPr>
          <p:spPr>
            <a:xfrm rot="20902955" flipV="1">
              <a:off x="1430468" y="4471063"/>
              <a:ext cx="4273683" cy="2174411"/>
            </a:xfrm>
            <a:prstGeom prst="arc">
              <a:avLst>
                <a:gd name="adj1" fmla="val 9138729"/>
                <a:gd name="adj2" fmla="val 21118594"/>
              </a:avLst>
            </a:prstGeom>
            <a:ln w="57150">
              <a:solidFill>
                <a:srgbClr val="7030A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2107655" y="4709559"/>
              <a:ext cx="35924" cy="2348928"/>
            </a:xfrm>
            <a:prstGeom prst="straightConnector1">
              <a:avLst/>
            </a:prstGeom>
            <a:ln w="57150">
              <a:solidFill>
                <a:srgbClr val="FF66CC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2453"/>
          <p:cNvSpPr txBox="1">
            <a:spLocks noChangeAspect="1"/>
          </p:cNvSpPr>
          <p:nvPr/>
        </p:nvSpPr>
        <p:spPr bwMode="auto">
          <a:xfrm>
            <a:off x="758993" y="1363785"/>
            <a:ext cx="1482162" cy="400110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乙字ヶ滝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2454"/>
          <p:cNvSpPr txBox="1">
            <a:spLocks noChangeAspect="1"/>
          </p:cNvSpPr>
          <p:nvPr/>
        </p:nvSpPr>
        <p:spPr bwMode="auto">
          <a:xfrm>
            <a:off x="2168597" y="4172905"/>
            <a:ext cx="1569595" cy="273537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五輪塔、厳峯寺等</a:t>
            </a:r>
            <a:endParaRPr kumimoji="0" lang="ja-JP" altLang="ja-JP" sz="1800" b="1" i="0" u="none" strike="noStrike" cap="none" normalizeH="0" baseline="0" dirty="0" smtClean="0">
              <a:ln>
                <a:noFill/>
              </a:ln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456"/>
          <p:cNvSpPr txBox="1">
            <a:spLocks noChangeAspect="1"/>
          </p:cNvSpPr>
          <p:nvPr/>
        </p:nvSpPr>
        <p:spPr bwMode="auto">
          <a:xfrm>
            <a:off x="5455388" y="2483780"/>
            <a:ext cx="955976" cy="288864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旧四辻分校</a:t>
            </a:r>
            <a:endParaRPr kumimoji="0" lang="ja-JP" altLang="ja-JP" sz="1800" b="1" i="0" u="none" strike="noStrike" cap="none" normalizeH="0" baseline="0" dirty="0" smtClean="0">
              <a:ln>
                <a:noFill/>
              </a:ln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459"/>
          <p:cNvSpPr txBox="1">
            <a:spLocks noChangeAspect="1"/>
          </p:cNvSpPr>
          <p:nvPr/>
        </p:nvSpPr>
        <p:spPr bwMode="auto">
          <a:xfrm>
            <a:off x="2005012" y="3483918"/>
            <a:ext cx="699788" cy="2859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道の駅</a:t>
            </a:r>
            <a:endParaRPr kumimoji="0" lang="ja-JP" altLang="ja-JP" sz="1800" b="1" i="0" u="none" strike="noStrike" cap="none" normalizeH="0" baseline="0" dirty="0" smtClean="0">
              <a:ln>
                <a:noFill/>
              </a:ln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須賀川市"/>
          <p:cNvSpPr txBox="1">
            <a:spLocks noChangeArrowheads="1"/>
          </p:cNvSpPr>
          <p:nvPr/>
        </p:nvSpPr>
        <p:spPr bwMode="auto">
          <a:xfrm>
            <a:off x="1124409" y="1208688"/>
            <a:ext cx="1286748" cy="6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  <a:cs typeface="ＭＳ Ｐゴシック" panose="020B0600070205080204" pitchFamily="50" charset="-128"/>
              </a:rPr>
              <a:t>須賀川市</a:t>
            </a:r>
            <a:endParaRPr kumimoji="0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59" y="5564707"/>
            <a:ext cx="548921" cy="673184"/>
          </a:xfrm>
          <a:prstGeom prst="rect">
            <a:avLst/>
          </a:prstGeom>
        </p:spPr>
      </p:pic>
      <p:sp>
        <p:nvSpPr>
          <p:cNvPr id="17" name="テキスト ボックス 須賀川市"/>
          <p:cNvSpPr txBox="1">
            <a:spLocks noChangeArrowheads="1"/>
          </p:cNvSpPr>
          <p:nvPr/>
        </p:nvSpPr>
        <p:spPr bwMode="auto">
          <a:xfrm>
            <a:off x="258358" y="4592827"/>
            <a:ext cx="1513229" cy="3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阿武隈川</a:t>
            </a:r>
            <a:endParaRPr kumimoji="0" lang="ja-JP" altLang="ja-JP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0320" y="5976234"/>
            <a:ext cx="1213364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石川町との連携：宿泊施設等</a:t>
            </a:r>
            <a:endParaRPr kumimoji="1" lang="ja-JP" altLang="en-US" sz="10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27713" y="1275052"/>
            <a:ext cx="2088861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須賀川市との連携：田中の渡し（芭蕉）、牡丹園等観光施設等</a:t>
            </a:r>
            <a:endParaRPr kumimoji="1" lang="ja-JP" altLang="en-US" sz="10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楕円 33">
            <a:extLst/>
          </p:cNvPr>
          <p:cNvSpPr>
            <a:spLocks/>
          </p:cNvSpPr>
          <p:nvPr/>
        </p:nvSpPr>
        <p:spPr>
          <a:xfrm rot="20453437">
            <a:off x="1545040" y="2806949"/>
            <a:ext cx="1361016" cy="1715424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856359" y="6219539"/>
            <a:ext cx="1643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ネットワーク</a:t>
            </a:r>
            <a:endParaRPr kumimoji="1" lang="ja-JP" altLang="en-US" sz="1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楕円 33">
            <a:extLst/>
          </p:cNvPr>
          <p:cNvSpPr>
            <a:spLocks/>
          </p:cNvSpPr>
          <p:nvPr/>
        </p:nvSpPr>
        <p:spPr>
          <a:xfrm rot="21390425">
            <a:off x="6355542" y="2259288"/>
            <a:ext cx="529269" cy="4766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2" name="楕円 33">
            <a:extLst/>
          </p:cNvPr>
          <p:cNvSpPr>
            <a:spLocks/>
          </p:cNvSpPr>
          <p:nvPr/>
        </p:nvSpPr>
        <p:spPr>
          <a:xfrm rot="21390425">
            <a:off x="6950519" y="1897840"/>
            <a:ext cx="635254" cy="550024"/>
          </a:xfrm>
          <a:prstGeom prst="ellipse">
            <a:avLst/>
          </a:prstGeom>
          <a:noFill/>
          <a:ln w="38100" cap="flat" cmpd="sng" algn="ctr">
            <a:solidFill>
              <a:srgbClr val="66FF66"/>
            </a:solidFill>
            <a:prstDash val="sysDot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3" name="楕円 33">
            <a:extLst/>
          </p:cNvPr>
          <p:cNvSpPr>
            <a:spLocks/>
          </p:cNvSpPr>
          <p:nvPr/>
        </p:nvSpPr>
        <p:spPr>
          <a:xfrm rot="21390425">
            <a:off x="2396988" y="2173080"/>
            <a:ext cx="1434105" cy="1943299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ysDot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4" name="楕円 33">
            <a:extLst/>
          </p:cNvPr>
          <p:cNvSpPr>
            <a:spLocks/>
          </p:cNvSpPr>
          <p:nvPr/>
        </p:nvSpPr>
        <p:spPr>
          <a:xfrm rot="21390425">
            <a:off x="6388295" y="2307267"/>
            <a:ext cx="443689" cy="38343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ysDot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6946399" y="2786976"/>
            <a:ext cx="1500013" cy="1872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交流拠点（宿泊機能の整備）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518124" y="2590373"/>
            <a:ext cx="631089" cy="18724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交流拠点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7637936" y="2039433"/>
            <a:ext cx="747931" cy="334189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自然系拠点</a:t>
            </a:r>
            <a:endParaRPr kumimoji="1" lang="en-US" altLang="ja-JP" sz="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（清流）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6937369" y="2483879"/>
            <a:ext cx="1499560" cy="29510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歴史系拠点</a:t>
            </a:r>
            <a:endParaRPr kumimoji="1" lang="en-US" altLang="ja-JP" sz="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（分校、山村生活文化体験）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543759" y="3927040"/>
            <a:ext cx="1123464" cy="33156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歴史系拠点</a:t>
            </a:r>
            <a:endParaRPr kumimoji="1" lang="en-US" altLang="ja-JP" sz="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（石川街道・寺社等）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74353" y="5242526"/>
            <a:ext cx="1223412" cy="1872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サイクリング・散策等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5902290" y="3651133"/>
            <a:ext cx="1117446" cy="1872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超小型電気自動車等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5" name="上下矢印 64"/>
          <p:cNvSpPr>
            <a:spLocks noChangeArrowheads="1"/>
          </p:cNvSpPr>
          <p:nvPr/>
        </p:nvSpPr>
        <p:spPr bwMode="auto">
          <a:xfrm rot="18587977">
            <a:off x="2352952" y="1761398"/>
            <a:ext cx="357564" cy="1859543"/>
          </a:xfrm>
          <a:prstGeom prst="upDownArrow">
            <a:avLst>
              <a:gd name="adj1" fmla="val 35231"/>
              <a:gd name="adj2" fmla="val 4554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9933"/>
            </a:solidFill>
            <a:miter lim="800000"/>
            <a:headEnd/>
            <a:tailEnd/>
          </a:ln>
          <a:extLst/>
        </p:spPr>
        <p:txBody>
          <a:bodyPr rot="0" vert="eaVert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2449"/>
          <p:cNvSpPr txBox="1">
            <a:spLocks noChangeAspect="1"/>
          </p:cNvSpPr>
          <p:nvPr/>
        </p:nvSpPr>
        <p:spPr bwMode="auto">
          <a:xfrm>
            <a:off x="2726083" y="2929026"/>
            <a:ext cx="1364449" cy="226404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福島空港</a:t>
            </a: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・公園</a:t>
            </a:r>
            <a:endParaRPr kumimoji="0" lang="ja-JP" altLang="ja-JP" sz="1800" b="1" i="0" u="none" strike="noStrike" cap="none" normalizeH="0" baseline="0" dirty="0" smtClean="0">
              <a:ln>
                <a:noFill/>
              </a:ln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72336" y="2188307"/>
            <a:ext cx="917312" cy="29547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交流拠点</a:t>
            </a:r>
            <a:endParaRPr kumimoji="1" lang="en-US" altLang="ja-JP" sz="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（カヌー、公園）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283068" y="1700839"/>
            <a:ext cx="934504" cy="18724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自然系拠点（滝）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266475" y="1892479"/>
            <a:ext cx="941252" cy="30095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歴史系拠点</a:t>
            </a:r>
            <a:endParaRPr kumimoji="1" lang="en-US" altLang="ja-JP" sz="8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（芭蕉・乙字橋）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63678" y="4825637"/>
            <a:ext cx="2596453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・乙字ヶ滝の自然観賞（かわまちづくりで水辺を回遊できる管理用通路を整備）、新奥の細道を活用した歴史散策やサイクリングロードを活用した</a:t>
            </a:r>
            <a:r>
              <a:rPr kumimoji="1" lang="ja-JP" altLang="en-US" sz="10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サイクリング利用等で村内の各拠点と周遊利用</a:t>
            </a:r>
            <a:r>
              <a:rPr kumimoji="1"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を図る。</a:t>
            </a:r>
            <a:endParaRPr kumimoji="1" lang="en-US" altLang="ja-JP" sz="1000" dirty="0" smtClean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kumimoji="1"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・村内の、自然・歴史・交流という</a:t>
            </a:r>
            <a:r>
              <a:rPr kumimoji="1" lang="en-US" altLang="ja-JP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3</a:t>
            </a:r>
            <a:r>
              <a:rPr kumimoji="1"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大テーマが揃う、四辻分校地区と乙字ヶ滝地区を、</a:t>
            </a:r>
            <a:r>
              <a:rPr kumimoji="1" lang="ja-JP" altLang="en-US" sz="1000" b="1" dirty="0" smtClean="0">
                <a:solidFill>
                  <a:schemeClr val="bg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超小型電気自動車等を活用して連携し、相互利用を図る</a:t>
            </a:r>
            <a:r>
              <a:rPr kumimoji="1" lang="ja-JP" altLang="en-US" sz="10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ことで、村内全域の活性化に結びつける。</a:t>
            </a:r>
          </a:p>
        </p:txBody>
      </p:sp>
      <p:sp>
        <p:nvSpPr>
          <p:cNvPr id="71" name="上下矢印 70"/>
          <p:cNvSpPr>
            <a:spLocks noChangeArrowheads="1"/>
          </p:cNvSpPr>
          <p:nvPr/>
        </p:nvSpPr>
        <p:spPr bwMode="auto">
          <a:xfrm rot="16486680">
            <a:off x="3872684" y="-48087"/>
            <a:ext cx="358940" cy="4493359"/>
          </a:xfrm>
          <a:prstGeom prst="upDownArrow">
            <a:avLst>
              <a:gd name="adj1" fmla="val 35231"/>
              <a:gd name="adj2" fmla="val 8640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66FF"/>
            </a:solidFill>
            <a:miter lim="800000"/>
            <a:headEnd/>
            <a:tailEnd/>
          </a:ln>
          <a:extLst/>
        </p:spPr>
        <p:txBody>
          <a:bodyPr rot="0" vert="eaVert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4" name="上下矢印 33"/>
          <p:cNvSpPr>
            <a:spLocks noChangeArrowheads="1"/>
          </p:cNvSpPr>
          <p:nvPr/>
        </p:nvSpPr>
        <p:spPr bwMode="auto">
          <a:xfrm rot="16352176">
            <a:off x="4180615" y="-534911"/>
            <a:ext cx="358940" cy="5082505"/>
          </a:xfrm>
          <a:prstGeom prst="upDownArrow">
            <a:avLst>
              <a:gd name="adj1" fmla="val 35231"/>
              <a:gd name="adj2" fmla="val 8640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  <a:extLst/>
        </p:spPr>
        <p:txBody>
          <a:bodyPr rot="0" vert="eaVert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60" name="角丸四角形 59"/>
          <p:cNvSpPr/>
          <p:nvPr/>
        </p:nvSpPr>
        <p:spPr>
          <a:xfrm>
            <a:off x="683284" y="5441557"/>
            <a:ext cx="1208480" cy="19321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超小型電気自動車等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1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39486" y="387986"/>
            <a:ext cx="8665028" cy="396874"/>
          </a:xfrm>
          <a:solidFill>
            <a:srgbClr val="00B050">
              <a:alpha val="40000"/>
            </a:srgbClr>
          </a:solidFill>
        </p:spPr>
        <p:txBody>
          <a:bodyPr/>
          <a:lstStyle/>
          <a:p>
            <a:r>
              <a:rPr kumimoji="1" lang="ja-JP" altLang="en-US" dirty="0" smtClean="0"/>
              <a:t>玉川村乙字ヶ滝か</a:t>
            </a:r>
            <a:r>
              <a:rPr kumimoji="1" lang="ja-JP" altLang="en-US" dirty="0" err="1" smtClean="0"/>
              <a:t>わ</a:t>
            </a:r>
            <a:r>
              <a:rPr kumimoji="1" lang="ja-JP" altLang="en-US" dirty="0" smtClean="0"/>
              <a:t>まちづくり計画地の現状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013324" y="1657005"/>
            <a:ext cx="4671060" cy="2034540"/>
            <a:chOff x="1051560" y="1676400"/>
            <a:chExt cx="4671060" cy="203454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6" t="24076" r="15983" b="27591"/>
            <a:stretch/>
          </p:blipFill>
          <p:spPr>
            <a:xfrm>
              <a:off x="1051560" y="1676400"/>
              <a:ext cx="4671060" cy="2034540"/>
            </a:xfrm>
            <a:prstGeom prst="rect">
              <a:avLst/>
            </a:prstGeom>
          </p:spPr>
        </p:pic>
        <p:sp>
          <p:nvSpPr>
            <p:cNvPr id="10" name="正方形/長方形 9"/>
            <p:cNvSpPr/>
            <p:nvPr/>
          </p:nvSpPr>
          <p:spPr>
            <a:xfrm rot="19828047">
              <a:off x="2520126" y="2565178"/>
              <a:ext cx="88504" cy="387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00" dirty="0" smtClean="0">
                  <a:solidFill>
                    <a:schemeClr val="tx1"/>
                  </a:solidFill>
                </a:rPr>
                <a:t>前田川堰</a:t>
              </a:r>
              <a:endParaRPr kumimoji="1" lang="ja-JP" altLang="en-US" sz="5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63" y="5005405"/>
            <a:ext cx="1620308" cy="10802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10" y="3891404"/>
            <a:ext cx="1674055" cy="11160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80" y="1655138"/>
            <a:ext cx="1897380" cy="12649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67" y="828432"/>
            <a:ext cx="2233647" cy="148909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50" y="5060166"/>
            <a:ext cx="1704828" cy="113655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8277" y="5233836"/>
            <a:ext cx="1126848" cy="7512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5" y="4693990"/>
            <a:ext cx="1960685" cy="130712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61" y="3882835"/>
            <a:ext cx="1694332" cy="1129555"/>
          </a:xfrm>
          <a:prstGeom prst="rect">
            <a:avLst/>
          </a:prstGeom>
        </p:spPr>
      </p:pic>
      <p:pic>
        <p:nvPicPr>
          <p:cNvPr id="21" name="図 20" descr="\\ACT3\red\流域文化部\1.流域文化G\◆◆2019年度業務◆◆\59-0419_阿武隈川上流環境整備設計検討業務\06_写真\190707_玉川村水辺で乾杯\190707_玉川村ミズベリング(宮下)\P707016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08" y="3449355"/>
            <a:ext cx="1408870" cy="108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 descr="C:\Users\okuda-y.TKYDOM01\Desktop\玉川村写真\Ｍ２４架け替え後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0" y="2920059"/>
            <a:ext cx="1897380" cy="10024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テキスト ボックス 110"/>
          <p:cNvSpPr txBox="1"/>
          <p:nvPr/>
        </p:nvSpPr>
        <p:spPr>
          <a:xfrm>
            <a:off x="234668" y="3922504"/>
            <a:ext cx="1919892" cy="708490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乙字橋は明治</a:t>
            </a:r>
            <a:r>
              <a:rPr lang="en-US" altLang="ja-JP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24</a:t>
            </a: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年（下写真）に架け替えられ、さらに、昭和</a:t>
            </a:r>
            <a:r>
              <a:rPr lang="en-US" altLang="ja-JP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年に永久橋として落成した、地域のシンボル的景観。</a:t>
            </a:r>
            <a:endParaRPr 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110"/>
          <p:cNvSpPr txBox="1"/>
          <p:nvPr/>
        </p:nvSpPr>
        <p:spPr>
          <a:xfrm>
            <a:off x="4104218" y="6158737"/>
            <a:ext cx="2657918" cy="486920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乙字ヶ滝公園は、駐車場・トイレ・園地等がある。園内には不動堂の建物や芭蕉の石碑等がある。</a:t>
            </a:r>
            <a:endParaRPr 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110"/>
          <p:cNvSpPr txBox="1"/>
          <p:nvPr/>
        </p:nvSpPr>
        <p:spPr>
          <a:xfrm>
            <a:off x="241749" y="6001113"/>
            <a:ext cx="1919892" cy="486920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旧乙字亭は隈研吾氏設計の蕎麦屋だったが、現在は廃業。空き店舗となっている。</a:t>
            </a:r>
            <a:endParaRPr 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110"/>
          <p:cNvSpPr txBox="1"/>
          <p:nvPr/>
        </p:nvSpPr>
        <p:spPr>
          <a:xfrm>
            <a:off x="6910563" y="4483882"/>
            <a:ext cx="1958111" cy="400923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「水辺の小楽校」の階段は一部自然石であり、歩きづらい。</a:t>
            </a:r>
            <a:endParaRPr 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8" name="直線矢印コネクタ 7"/>
          <p:cNvCxnSpPr>
            <a:endCxn id="55" idx="2"/>
          </p:cNvCxnSpPr>
          <p:nvPr/>
        </p:nvCxnSpPr>
        <p:spPr>
          <a:xfrm flipV="1">
            <a:off x="2105463" y="2465891"/>
            <a:ext cx="1894220" cy="56829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21" idx="1"/>
          </p:cNvCxnSpPr>
          <p:nvPr/>
        </p:nvCxnSpPr>
        <p:spPr>
          <a:xfrm flipH="1" flipV="1">
            <a:off x="5732082" y="2446709"/>
            <a:ext cx="1241226" cy="1542749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110"/>
          <p:cNvSpPr txBox="1"/>
          <p:nvPr/>
        </p:nvSpPr>
        <p:spPr>
          <a:xfrm>
            <a:off x="2277400" y="5011150"/>
            <a:ext cx="1745293" cy="470487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乙字大橋－乙字橋間の河岸は現在水辺に近づくことはできない。</a:t>
            </a:r>
            <a:endParaRPr 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34668" y="771697"/>
            <a:ext cx="64497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 smtClean="0"/>
              <a:t>　かわまちづくり計画対象地は、自然や歴史的環境に優れており、写真撮影やサイクリング、散策などが行われているが、休憩施設が乏しく、長く滞在できる場にはなっていない。</a:t>
            </a:r>
            <a:endParaRPr lang="ja-JP" altLang="en-US" sz="13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46440" y="2067415"/>
            <a:ext cx="2122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solidFill>
                  <a:schemeClr val="bg1"/>
                </a:solidFill>
              </a:rPr>
              <a:t>乙</a:t>
            </a:r>
            <a:r>
              <a:rPr lang="ja-JP" altLang="en-US" sz="1000" b="1" dirty="0">
                <a:solidFill>
                  <a:schemeClr val="bg1"/>
                </a:solidFill>
              </a:rPr>
              <a:t>字ヶ滝（日本の滝</a:t>
            </a:r>
            <a:r>
              <a:rPr lang="en-US" altLang="ja-JP" sz="1000" b="1" dirty="0">
                <a:solidFill>
                  <a:schemeClr val="bg1"/>
                </a:solidFill>
              </a:rPr>
              <a:t>100</a:t>
            </a:r>
            <a:r>
              <a:rPr lang="ja-JP" altLang="en-US" sz="1000" b="1" dirty="0" smtClean="0">
                <a:solidFill>
                  <a:schemeClr val="bg1"/>
                </a:solidFill>
              </a:rPr>
              <a:t>選）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5525403" y="2353172"/>
            <a:ext cx="533039" cy="229683"/>
          </a:xfrm>
          <a:custGeom>
            <a:avLst/>
            <a:gdLst>
              <a:gd name="connsiteX0" fmla="*/ 8667 w 533039"/>
              <a:gd name="connsiteY0" fmla="*/ 134343 h 229683"/>
              <a:gd name="connsiteX1" fmla="*/ 112675 w 533039"/>
              <a:gd name="connsiteY1" fmla="*/ 52003 h 229683"/>
              <a:gd name="connsiteX2" fmla="*/ 138677 w 533039"/>
              <a:gd name="connsiteY2" fmla="*/ 39002 h 229683"/>
              <a:gd name="connsiteX3" fmla="*/ 186347 w 533039"/>
              <a:gd name="connsiteY3" fmla="*/ 0 h 229683"/>
              <a:gd name="connsiteX4" fmla="*/ 260019 w 533039"/>
              <a:gd name="connsiteY4" fmla="*/ 17334 h 229683"/>
              <a:gd name="connsiteX5" fmla="*/ 346692 w 533039"/>
              <a:gd name="connsiteY5" fmla="*/ 52003 h 229683"/>
              <a:gd name="connsiteX6" fmla="*/ 411697 w 533039"/>
              <a:gd name="connsiteY6" fmla="*/ 99673 h 229683"/>
              <a:gd name="connsiteX7" fmla="*/ 533039 w 533039"/>
              <a:gd name="connsiteY7" fmla="*/ 138676 h 229683"/>
              <a:gd name="connsiteX8" fmla="*/ 437698 w 533039"/>
              <a:gd name="connsiteY8" fmla="*/ 173346 h 229683"/>
              <a:gd name="connsiteX9" fmla="*/ 368360 w 533039"/>
              <a:gd name="connsiteY9" fmla="*/ 208015 h 229683"/>
              <a:gd name="connsiteX10" fmla="*/ 190680 w 533039"/>
              <a:gd name="connsiteY10" fmla="*/ 229683 h 229683"/>
              <a:gd name="connsiteX11" fmla="*/ 69338 w 533039"/>
              <a:gd name="connsiteY11" fmla="*/ 225349 h 229683"/>
              <a:gd name="connsiteX12" fmla="*/ 0 w 533039"/>
              <a:gd name="connsiteY12" fmla="*/ 229683 h 229683"/>
              <a:gd name="connsiteX13" fmla="*/ 8667 w 533039"/>
              <a:gd name="connsiteY13" fmla="*/ 134343 h 229683"/>
              <a:gd name="connsiteX0" fmla="*/ 8667 w 533039"/>
              <a:gd name="connsiteY0" fmla="*/ 134343 h 229683"/>
              <a:gd name="connsiteX1" fmla="*/ 112675 w 533039"/>
              <a:gd name="connsiteY1" fmla="*/ 52003 h 229683"/>
              <a:gd name="connsiteX2" fmla="*/ 138677 w 533039"/>
              <a:gd name="connsiteY2" fmla="*/ 30335 h 229683"/>
              <a:gd name="connsiteX3" fmla="*/ 186347 w 533039"/>
              <a:gd name="connsiteY3" fmla="*/ 0 h 229683"/>
              <a:gd name="connsiteX4" fmla="*/ 260019 w 533039"/>
              <a:gd name="connsiteY4" fmla="*/ 17334 h 229683"/>
              <a:gd name="connsiteX5" fmla="*/ 346692 w 533039"/>
              <a:gd name="connsiteY5" fmla="*/ 52003 h 229683"/>
              <a:gd name="connsiteX6" fmla="*/ 411697 w 533039"/>
              <a:gd name="connsiteY6" fmla="*/ 99673 h 229683"/>
              <a:gd name="connsiteX7" fmla="*/ 533039 w 533039"/>
              <a:gd name="connsiteY7" fmla="*/ 138676 h 229683"/>
              <a:gd name="connsiteX8" fmla="*/ 437698 w 533039"/>
              <a:gd name="connsiteY8" fmla="*/ 173346 h 229683"/>
              <a:gd name="connsiteX9" fmla="*/ 368360 w 533039"/>
              <a:gd name="connsiteY9" fmla="*/ 208015 h 229683"/>
              <a:gd name="connsiteX10" fmla="*/ 190680 w 533039"/>
              <a:gd name="connsiteY10" fmla="*/ 229683 h 229683"/>
              <a:gd name="connsiteX11" fmla="*/ 69338 w 533039"/>
              <a:gd name="connsiteY11" fmla="*/ 225349 h 229683"/>
              <a:gd name="connsiteX12" fmla="*/ 0 w 533039"/>
              <a:gd name="connsiteY12" fmla="*/ 229683 h 229683"/>
              <a:gd name="connsiteX13" fmla="*/ 8667 w 533039"/>
              <a:gd name="connsiteY13" fmla="*/ 134343 h 229683"/>
              <a:gd name="connsiteX0" fmla="*/ 8667 w 533039"/>
              <a:gd name="connsiteY0" fmla="*/ 134343 h 229683"/>
              <a:gd name="connsiteX1" fmla="*/ 86673 w 533039"/>
              <a:gd name="connsiteY1" fmla="*/ 56337 h 229683"/>
              <a:gd name="connsiteX2" fmla="*/ 138677 w 533039"/>
              <a:gd name="connsiteY2" fmla="*/ 30335 h 229683"/>
              <a:gd name="connsiteX3" fmla="*/ 186347 w 533039"/>
              <a:gd name="connsiteY3" fmla="*/ 0 h 229683"/>
              <a:gd name="connsiteX4" fmla="*/ 260019 w 533039"/>
              <a:gd name="connsiteY4" fmla="*/ 17334 h 229683"/>
              <a:gd name="connsiteX5" fmla="*/ 346692 w 533039"/>
              <a:gd name="connsiteY5" fmla="*/ 52003 h 229683"/>
              <a:gd name="connsiteX6" fmla="*/ 411697 w 533039"/>
              <a:gd name="connsiteY6" fmla="*/ 99673 h 229683"/>
              <a:gd name="connsiteX7" fmla="*/ 533039 w 533039"/>
              <a:gd name="connsiteY7" fmla="*/ 138676 h 229683"/>
              <a:gd name="connsiteX8" fmla="*/ 437698 w 533039"/>
              <a:gd name="connsiteY8" fmla="*/ 173346 h 229683"/>
              <a:gd name="connsiteX9" fmla="*/ 368360 w 533039"/>
              <a:gd name="connsiteY9" fmla="*/ 208015 h 229683"/>
              <a:gd name="connsiteX10" fmla="*/ 190680 w 533039"/>
              <a:gd name="connsiteY10" fmla="*/ 229683 h 229683"/>
              <a:gd name="connsiteX11" fmla="*/ 69338 w 533039"/>
              <a:gd name="connsiteY11" fmla="*/ 225349 h 229683"/>
              <a:gd name="connsiteX12" fmla="*/ 0 w 533039"/>
              <a:gd name="connsiteY12" fmla="*/ 229683 h 229683"/>
              <a:gd name="connsiteX13" fmla="*/ 8667 w 533039"/>
              <a:gd name="connsiteY13" fmla="*/ 134343 h 2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3039" h="229683">
                <a:moveTo>
                  <a:pt x="8667" y="134343"/>
                </a:moveTo>
                <a:lnTo>
                  <a:pt x="86673" y="56337"/>
                </a:lnTo>
                <a:lnTo>
                  <a:pt x="138677" y="30335"/>
                </a:lnTo>
                <a:lnTo>
                  <a:pt x="186347" y="0"/>
                </a:lnTo>
                <a:lnTo>
                  <a:pt x="260019" y="17334"/>
                </a:lnTo>
                <a:lnTo>
                  <a:pt x="346692" y="52003"/>
                </a:lnTo>
                <a:lnTo>
                  <a:pt x="411697" y="99673"/>
                </a:lnTo>
                <a:lnTo>
                  <a:pt x="533039" y="138676"/>
                </a:lnTo>
                <a:lnTo>
                  <a:pt x="437698" y="173346"/>
                </a:lnTo>
                <a:lnTo>
                  <a:pt x="368360" y="208015"/>
                </a:lnTo>
                <a:lnTo>
                  <a:pt x="190680" y="229683"/>
                </a:lnTo>
                <a:lnTo>
                  <a:pt x="69338" y="225349"/>
                </a:lnTo>
                <a:lnTo>
                  <a:pt x="0" y="229683"/>
                </a:lnTo>
                <a:lnTo>
                  <a:pt x="8667" y="13434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3503629" y="2994581"/>
            <a:ext cx="323653" cy="210532"/>
          </a:xfrm>
          <a:custGeom>
            <a:avLst/>
            <a:gdLst>
              <a:gd name="connsiteX0" fmla="*/ 241955 w 323653"/>
              <a:gd name="connsiteY0" fmla="*/ 0 h 210532"/>
              <a:gd name="connsiteX1" fmla="*/ 282804 w 323653"/>
              <a:gd name="connsiteY1" fmla="*/ 31423 h 210532"/>
              <a:gd name="connsiteX2" fmla="*/ 323653 w 323653"/>
              <a:gd name="connsiteY2" fmla="*/ 72273 h 210532"/>
              <a:gd name="connsiteX3" fmla="*/ 304800 w 323653"/>
              <a:gd name="connsiteY3" fmla="*/ 81699 h 210532"/>
              <a:gd name="connsiteX4" fmla="*/ 298515 w 323653"/>
              <a:gd name="connsiteY4" fmla="*/ 72273 h 210532"/>
              <a:gd name="connsiteX5" fmla="*/ 144544 w 323653"/>
              <a:gd name="connsiteY5" fmla="*/ 163398 h 210532"/>
              <a:gd name="connsiteX6" fmla="*/ 138260 w 323653"/>
              <a:gd name="connsiteY6" fmla="*/ 144545 h 210532"/>
              <a:gd name="connsiteX7" fmla="*/ 18853 w 323653"/>
              <a:gd name="connsiteY7" fmla="*/ 210532 h 210532"/>
              <a:gd name="connsiteX8" fmla="*/ 0 w 323653"/>
              <a:gd name="connsiteY8" fmla="*/ 160256 h 210532"/>
              <a:gd name="connsiteX9" fmla="*/ 241955 w 323653"/>
              <a:gd name="connsiteY9" fmla="*/ 0 h 21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653" h="210532">
                <a:moveTo>
                  <a:pt x="241955" y="0"/>
                </a:moveTo>
                <a:lnTo>
                  <a:pt x="282804" y="31423"/>
                </a:lnTo>
                <a:lnTo>
                  <a:pt x="323653" y="72273"/>
                </a:lnTo>
                <a:lnTo>
                  <a:pt x="304800" y="81699"/>
                </a:lnTo>
                <a:lnTo>
                  <a:pt x="298515" y="72273"/>
                </a:lnTo>
                <a:lnTo>
                  <a:pt x="144544" y="163398"/>
                </a:lnTo>
                <a:lnTo>
                  <a:pt x="138260" y="144545"/>
                </a:lnTo>
                <a:lnTo>
                  <a:pt x="18853" y="210532"/>
                </a:lnTo>
                <a:lnTo>
                  <a:pt x="0" y="160256"/>
                </a:lnTo>
                <a:lnTo>
                  <a:pt x="24195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カギ線コネクタ 28"/>
          <p:cNvCxnSpPr/>
          <p:nvPr/>
        </p:nvCxnSpPr>
        <p:spPr>
          <a:xfrm rot="5400000" flipH="1" flipV="1">
            <a:off x="1999129" y="3307208"/>
            <a:ext cx="1825657" cy="1411851"/>
          </a:xfrm>
          <a:prstGeom prst="bentConnector3">
            <a:avLst>
              <a:gd name="adj1" fmla="val 62522"/>
            </a:avLst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フリーフォーム 32"/>
          <p:cNvSpPr/>
          <p:nvPr/>
        </p:nvSpPr>
        <p:spPr>
          <a:xfrm>
            <a:off x="3761295" y="2702351"/>
            <a:ext cx="490194" cy="289088"/>
          </a:xfrm>
          <a:custGeom>
            <a:avLst/>
            <a:gdLst>
              <a:gd name="connsiteX0" fmla="*/ 0 w 490194"/>
              <a:gd name="connsiteY0" fmla="*/ 248239 h 289088"/>
              <a:gd name="connsiteX1" fmla="*/ 25138 w 490194"/>
              <a:gd name="connsiteY1" fmla="*/ 289088 h 289088"/>
              <a:gd name="connsiteX2" fmla="*/ 109979 w 490194"/>
              <a:gd name="connsiteY2" fmla="*/ 232527 h 289088"/>
              <a:gd name="connsiteX3" fmla="*/ 191678 w 490194"/>
              <a:gd name="connsiteY3" fmla="*/ 201105 h 289088"/>
              <a:gd name="connsiteX4" fmla="*/ 285946 w 490194"/>
              <a:gd name="connsiteY4" fmla="*/ 135117 h 289088"/>
              <a:gd name="connsiteX5" fmla="*/ 355076 w 490194"/>
              <a:gd name="connsiteY5" fmla="*/ 109979 h 289088"/>
              <a:gd name="connsiteX6" fmla="*/ 424206 w 490194"/>
              <a:gd name="connsiteY6" fmla="*/ 65987 h 289088"/>
              <a:gd name="connsiteX7" fmla="*/ 490194 w 490194"/>
              <a:gd name="connsiteY7" fmla="*/ 25138 h 289088"/>
              <a:gd name="connsiteX8" fmla="*/ 477625 w 490194"/>
              <a:gd name="connsiteY8" fmla="*/ 0 h 289088"/>
              <a:gd name="connsiteX9" fmla="*/ 248239 w 490194"/>
              <a:gd name="connsiteY9" fmla="*/ 106837 h 289088"/>
              <a:gd name="connsiteX10" fmla="*/ 91126 w 490194"/>
              <a:gd name="connsiteY10" fmla="*/ 197962 h 289088"/>
              <a:gd name="connsiteX11" fmla="*/ 0 w 490194"/>
              <a:gd name="connsiteY11" fmla="*/ 248239 h 2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194" h="289088">
                <a:moveTo>
                  <a:pt x="0" y="248239"/>
                </a:moveTo>
                <a:lnTo>
                  <a:pt x="25138" y="289088"/>
                </a:lnTo>
                <a:lnTo>
                  <a:pt x="109979" y="232527"/>
                </a:lnTo>
                <a:lnTo>
                  <a:pt x="191678" y="201105"/>
                </a:lnTo>
                <a:lnTo>
                  <a:pt x="285946" y="135117"/>
                </a:lnTo>
                <a:lnTo>
                  <a:pt x="355076" y="109979"/>
                </a:lnTo>
                <a:lnTo>
                  <a:pt x="424206" y="65987"/>
                </a:lnTo>
                <a:lnTo>
                  <a:pt x="490194" y="25138"/>
                </a:lnTo>
                <a:lnTo>
                  <a:pt x="477625" y="0"/>
                </a:lnTo>
                <a:lnTo>
                  <a:pt x="248239" y="106837"/>
                </a:lnTo>
                <a:lnTo>
                  <a:pt x="91126" y="197962"/>
                </a:lnTo>
                <a:lnTo>
                  <a:pt x="0" y="24823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カギ線コネクタ 43"/>
          <p:cNvCxnSpPr/>
          <p:nvPr/>
        </p:nvCxnSpPr>
        <p:spPr>
          <a:xfrm rot="5400000" flipH="1" flipV="1">
            <a:off x="3396111" y="3231189"/>
            <a:ext cx="1094296" cy="208996"/>
          </a:xfrm>
          <a:prstGeom prst="bentConnector3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リーフォーム 34"/>
          <p:cNvSpPr/>
          <p:nvPr/>
        </p:nvSpPr>
        <p:spPr>
          <a:xfrm>
            <a:off x="4374037" y="2542095"/>
            <a:ext cx="644165" cy="361361"/>
          </a:xfrm>
          <a:custGeom>
            <a:avLst/>
            <a:gdLst>
              <a:gd name="connsiteX0" fmla="*/ 0 w 644165"/>
              <a:gd name="connsiteY0" fmla="*/ 87983 h 361361"/>
              <a:gd name="connsiteX1" fmla="*/ 40850 w 644165"/>
              <a:gd name="connsiteY1" fmla="*/ 279662 h 361361"/>
              <a:gd name="connsiteX2" fmla="*/ 34565 w 644165"/>
              <a:gd name="connsiteY2" fmla="*/ 361361 h 361361"/>
              <a:gd name="connsiteX3" fmla="*/ 201105 w 644165"/>
              <a:gd name="connsiteY3" fmla="*/ 336223 h 361361"/>
              <a:gd name="connsiteX4" fmla="*/ 282804 w 644165"/>
              <a:gd name="connsiteY4" fmla="*/ 263950 h 361361"/>
              <a:gd name="connsiteX5" fmla="*/ 399068 w 644165"/>
              <a:gd name="connsiteY5" fmla="*/ 157113 h 361361"/>
              <a:gd name="connsiteX6" fmla="*/ 512190 w 644165"/>
              <a:gd name="connsiteY6" fmla="*/ 103695 h 361361"/>
              <a:gd name="connsiteX7" fmla="*/ 644165 w 644165"/>
              <a:gd name="connsiteY7" fmla="*/ 75414 h 361361"/>
              <a:gd name="connsiteX8" fmla="*/ 641023 w 644165"/>
              <a:gd name="connsiteY8" fmla="*/ 28280 h 361361"/>
              <a:gd name="connsiteX9" fmla="*/ 606458 w 644165"/>
              <a:gd name="connsiteY9" fmla="*/ 0 h 361361"/>
              <a:gd name="connsiteX10" fmla="*/ 493336 w 644165"/>
              <a:gd name="connsiteY10" fmla="*/ 6284 h 361361"/>
              <a:gd name="connsiteX11" fmla="*/ 279662 w 644165"/>
              <a:gd name="connsiteY11" fmla="*/ 21996 h 361361"/>
              <a:gd name="connsiteX12" fmla="*/ 204248 w 644165"/>
              <a:gd name="connsiteY12" fmla="*/ 31423 h 361361"/>
              <a:gd name="connsiteX13" fmla="*/ 56561 w 644165"/>
              <a:gd name="connsiteY13" fmla="*/ 78557 h 361361"/>
              <a:gd name="connsiteX14" fmla="*/ 0 w 644165"/>
              <a:gd name="connsiteY14" fmla="*/ 87983 h 3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4165" h="361361">
                <a:moveTo>
                  <a:pt x="0" y="87983"/>
                </a:moveTo>
                <a:lnTo>
                  <a:pt x="40850" y="279662"/>
                </a:lnTo>
                <a:lnTo>
                  <a:pt x="34565" y="361361"/>
                </a:lnTo>
                <a:lnTo>
                  <a:pt x="201105" y="336223"/>
                </a:lnTo>
                <a:lnTo>
                  <a:pt x="282804" y="263950"/>
                </a:lnTo>
                <a:lnTo>
                  <a:pt x="399068" y="157113"/>
                </a:lnTo>
                <a:lnTo>
                  <a:pt x="512190" y="103695"/>
                </a:lnTo>
                <a:lnTo>
                  <a:pt x="644165" y="75414"/>
                </a:lnTo>
                <a:lnTo>
                  <a:pt x="641023" y="28280"/>
                </a:lnTo>
                <a:lnTo>
                  <a:pt x="606458" y="0"/>
                </a:lnTo>
                <a:lnTo>
                  <a:pt x="493336" y="6284"/>
                </a:lnTo>
                <a:lnTo>
                  <a:pt x="279662" y="21996"/>
                </a:lnTo>
                <a:lnTo>
                  <a:pt x="204248" y="31423"/>
                </a:lnTo>
                <a:lnTo>
                  <a:pt x="56561" y="78557"/>
                </a:lnTo>
                <a:lnTo>
                  <a:pt x="0" y="8798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stCxn id="11" idx="0"/>
          </p:cNvCxnSpPr>
          <p:nvPr/>
        </p:nvCxnSpPr>
        <p:spPr>
          <a:xfrm flipH="1" flipV="1">
            <a:off x="4581540" y="2674275"/>
            <a:ext cx="389898" cy="1217129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5589270" y="1532430"/>
            <a:ext cx="1091079" cy="478966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3999683" y="2306608"/>
            <a:ext cx="335132" cy="3185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 rot="21068562">
            <a:off x="4666092" y="1968508"/>
            <a:ext cx="977220" cy="54234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" name="直線矢印コネクタ 64"/>
          <p:cNvCxnSpPr>
            <a:endCxn id="69" idx="6"/>
          </p:cNvCxnSpPr>
          <p:nvPr/>
        </p:nvCxnSpPr>
        <p:spPr>
          <a:xfrm flipH="1" flipV="1">
            <a:off x="5364480" y="2727960"/>
            <a:ext cx="1601383" cy="2284430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110"/>
          <p:cNvSpPr txBox="1"/>
          <p:nvPr/>
        </p:nvSpPr>
        <p:spPr>
          <a:xfrm>
            <a:off x="6965863" y="6092055"/>
            <a:ext cx="1620308" cy="583832"/>
          </a:xfrm>
          <a:prstGeom prst="rect">
            <a:avLst/>
          </a:prstGeom>
          <a:noFill/>
          <a:ln w="9525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乙字ヶ滝公園に隣接して、乙字ヶ滝地区が起点のみちのく自転車道が通っている。</a:t>
            </a:r>
            <a:endParaRPr 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9" name="フリーフォーム 68"/>
          <p:cNvSpPr/>
          <p:nvPr/>
        </p:nvSpPr>
        <p:spPr>
          <a:xfrm>
            <a:off x="4495800" y="2613660"/>
            <a:ext cx="2186940" cy="651510"/>
          </a:xfrm>
          <a:custGeom>
            <a:avLst/>
            <a:gdLst>
              <a:gd name="connsiteX0" fmla="*/ 0 w 2186940"/>
              <a:gd name="connsiteY0" fmla="*/ 651510 h 651510"/>
              <a:gd name="connsiteX1" fmla="*/ 201930 w 2186940"/>
              <a:gd name="connsiteY1" fmla="*/ 407670 h 651510"/>
              <a:gd name="connsiteX2" fmla="*/ 354330 w 2186940"/>
              <a:gd name="connsiteY2" fmla="*/ 228600 h 651510"/>
              <a:gd name="connsiteX3" fmla="*/ 453390 w 2186940"/>
              <a:gd name="connsiteY3" fmla="*/ 182880 h 651510"/>
              <a:gd name="connsiteX4" fmla="*/ 590550 w 2186940"/>
              <a:gd name="connsiteY4" fmla="*/ 163830 h 651510"/>
              <a:gd name="connsiteX5" fmla="*/ 731520 w 2186940"/>
              <a:gd name="connsiteY5" fmla="*/ 163830 h 651510"/>
              <a:gd name="connsiteX6" fmla="*/ 868680 w 2186940"/>
              <a:gd name="connsiteY6" fmla="*/ 114300 h 651510"/>
              <a:gd name="connsiteX7" fmla="*/ 998220 w 2186940"/>
              <a:gd name="connsiteY7" fmla="*/ 34290 h 651510"/>
              <a:gd name="connsiteX8" fmla="*/ 1062990 w 2186940"/>
              <a:gd name="connsiteY8" fmla="*/ 15240 h 651510"/>
              <a:gd name="connsiteX9" fmla="*/ 1135380 w 2186940"/>
              <a:gd name="connsiteY9" fmla="*/ 0 h 651510"/>
              <a:gd name="connsiteX10" fmla="*/ 1211580 w 2186940"/>
              <a:gd name="connsiteY10" fmla="*/ 19050 h 651510"/>
              <a:gd name="connsiteX11" fmla="*/ 1363980 w 2186940"/>
              <a:gd name="connsiteY11" fmla="*/ 80010 h 651510"/>
              <a:gd name="connsiteX12" fmla="*/ 1596390 w 2186940"/>
              <a:gd name="connsiteY12" fmla="*/ 228600 h 651510"/>
              <a:gd name="connsiteX13" fmla="*/ 1775460 w 2186940"/>
              <a:gd name="connsiteY13" fmla="*/ 308610 h 651510"/>
              <a:gd name="connsiteX14" fmla="*/ 1927860 w 2186940"/>
              <a:gd name="connsiteY14" fmla="*/ 361950 h 651510"/>
              <a:gd name="connsiteX15" fmla="*/ 2095500 w 2186940"/>
              <a:gd name="connsiteY15" fmla="*/ 384810 h 651510"/>
              <a:gd name="connsiteX16" fmla="*/ 2186940 w 2186940"/>
              <a:gd name="connsiteY16" fmla="*/ 35814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86940" h="651510">
                <a:moveTo>
                  <a:pt x="0" y="651510"/>
                </a:moveTo>
                <a:lnTo>
                  <a:pt x="201930" y="407670"/>
                </a:lnTo>
                <a:lnTo>
                  <a:pt x="354330" y="228600"/>
                </a:lnTo>
                <a:lnTo>
                  <a:pt x="453390" y="182880"/>
                </a:lnTo>
                <a:lnTo>
                  <a:pt x="590550" y="163830"/>
                </a:lnTo>
                <a:lnTo>
                  <a:pt x="731520" y="163830"/>
                </a:lnTo>
                <a:lnTo>
                  <a:pt x="868680" y="114300"/>
                </a:lnTo>
                <a:lnTo>
                  <a:pt x="998220" y="34290"/>
                </a:lnTo>
                <a:lnTo>
                  <a:pt x="1062990" y="15240"/>
                </a:lnTo>
                <a:lnTo>
                  <a:pt x="1135380" y="0"/>
                </a:lnTo>
                <a:lnTo>
                  <a:pt x="1211580" y="19050"/>
                </a:lnTo>
                <a:lnTo>
                  <a:pt x="1363980" y="80010"/>
                </a:lnTo>
                <a:lnTo>
                  <a:pt x="1596390" y="228600"/>
                </a:lnTo>
                <a:lnTo>
                  <a:pt x="1775460" y="308610"/>
                </a:lnTo>
                <a:lnTo>
                  <a:pt x="1927860" y="361950"/>
                </a:lnTo>
                <a:lnTo>
                  <a:pt x="2095500" y="384810"/>
                </a:lnTo>
                <a:lnTo>
                  <a:pt x="2186940" y="358140"/>
                </a:lnTo>
              </a:path>
            </a:pathLst>
          </a:custGeom>
          <a:noFill/>
          <a:ln w="9525">
            <a:solidFill>
              <a:srgbClr val="00B050"/>
            </a:solidFill>
            <a:prstDash val="sysDash"/>
            <a:headEnd type="oval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494985" y="6349909"/>
            <a:ext cx="610478" cy="16519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交流施設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8312630" y="2242127"/>
            <a:ext cx="621919" cy="17058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自然資源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119063" y="4373556"/>
            <a:ext cx="876614" cy="15600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歴史施設・資源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6965863" y="6549606"/>
            <a:ext cx="610478" cy="16192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交流施設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4544224" y="6508173"/>
            <a:ext cx="610478" cy="15170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交流施設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5218623" y="6499536"/>
            <a:ext cx="876614" cy="15600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歴史施設・資源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8339979" y="4661180"/>
            <a:ext cx="621919" cy="17058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自然資源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702351" y="2041305"/>
            <a:ext cx="914947" cy="145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</a:rPr>
              <a:t>舟どおし（江戸時代開削）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  <p:pic>
        <p:nvPicPr>
          <p:cNvPr id="1026" name="図 182" descr="C:\Users\okuda-y.TKYDOM01\Desktop\玉川村写真\乙字ヶ滝・堀割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71" y="2445081"/>
            <a:ext cx="1746257" cy="9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角丸四角形 51"/>
          <p:cNvSpPr/>
          <p:nvPr/>
        </p:nvSpPr>
        <p:spPr>
          <a:xfrm>
            <a:off x="8020878" y="3230218"/>
            <a:ext cx="943271" cy="15479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歴史施設・資源</a:t>
            </a:r>
            <a:endParaRPr kumimoji="1" lang="ja-JP" altLang="en-US" sz="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672801" y="3133563"/>
            <a:ext cx="123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/>
              <a:t>乙</a:t>
            </a:r>
            <a:r>
              <a:rPr lang="ja-JP" altLang="en-US" sz="1000" b="1" dirty="0" smtClean="0"/>
              <a:t>字ヶ滝の舟通し</a:t>
            </a:r>
            <a:endParaRPr kumimoji="1" lang="ja-JP" altLang="en-US" sz="1000" b="1" dirty="0"/>
          </a:p>
        </p:txBody>
      </p:sp>
      <p:cxnSp>
        <p:nvCxnSpPr>
          <p:cNvPr id="56" name="直線矢印コネクタ 55"/>
          <p:cNvCxnSpPr/>
          <p:nvPr/>
        </p:nvCxnSpPr>
        <p:spPr>
          <a:xfrm flipH="1" flipV="1">
            <a:off x="5525403" y="2108744"/>
            <a:ext cx="1168869" cy="755362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34668" y="6584026"/>
            <a:ext cx="3813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/>
              <a:t>白黒写真出典　乙字橋：「</a:t>
            </a:r>
            <a:r>
              <a:rPr lang="ja-JP" altLang="en-US" sz="800" dirty="0"/>
              <a:t>玉川村史追録</a:t>
            </a:r>
            <a:r>
              <a:rPr lang="en-US" altLang="ja-JP" sz="800" dirty="0"/>
              <a:t>Ⅱ</a:t>
            </a:r>
            <a:r>
              <a:rPr lang="ja-JP" altLang="en-US" sz="800" dirty="0" smtClean="0"/>
              <a:t>」、乙字ヶ滝舟通し：「</a:t>
            </a:r>
            <a:r>
              <a:rPr lang="zh-TW" altLang="en-US" sz="800" dirty="0"/>
              <a:t>須賀川市史写真集</a:t>
            </a:r>
            <a:r>
              <a:rPr lang="ja-JP" altLang="en-US" sz="800" dirty="0" smtClean="0"/>
              <a:t>」</a:t>
            </a:r>
            <a:endParaRPr kumimoji="1" lang="ja-JP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38297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8" y="1824690"/>
            <a:ext cx="6690919" cy="44368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玉川村</a:t>
            </a:r>
            <a:r>
              <a:rPr lang="ja-JP" altLang="en-US" dirty="0"/>
              <a:t>が考えているまちづくりの計画・方針（目標）との一体性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19736" y="6356351"/>
            <a:ext cx="2057400" cy="365125"/>
          </a:xfrm>
        </p:spPr>
        <p:txBody>
          <a:bodyPr/>
          <a:lstStyle/>
          <a:p>
            <a:fld id="{48428756-CDC7-43C4-901C-08E06FF4509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曲折矢印 2"/>
          <p:cNvSpPr/>
          <p:nvPr/>
        </p:nvSpPr>
        <p:spPr>
          <a:xfrm rot="13081806">
            <a:off x="4538461" y="4626936"/>
            <a:ext cx="1228733" cy="964316"/>
          </a:xfrm>
          <a:prstGeom prst="bentArrow">
            <a:avLst>
              <a:gd name="adj1" fmla="val 11635"/>
              <a:gd name="adj2" fmla="val 12758"/>
              <a:gd name="adj3" fmla="val 25000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5573" y="1037333"/>
            <a:ext cx="8665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地区の自然・歴史を活かし、人々が憩い、滞在することができる空間を整備し、新たな交流と賑わいが生みだす。</a:t>
            </a:r>
            <a:endParaRPr kumimoji="1" lang="ja-JP" altLang="en-US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左矢印 32"/>
          <p:cNvSpPr/>
          <p:nvPr/>
        </p:nvSpPr>
        <p:spPr>
          <a:xfrm>
            <a:off x="239486" y="800685"/>
            <a:ext cx="1578920" cy="281945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＜整備内容＞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19462" y="5452260"/>
            <a:ext cx="2058388" cy="78483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＊地区内の周遊利用のための整備</a:t>
            </a:r>
            <a:endParaRPr kumimoji="1" lang="en-US" altLang="ja-JP" sz="900" b="1" dirty="0" smtClean="0"/>
          </a:p>
          <a:p>
            <a:r>
              <a:rPr lang="ja-JP" altLang="en-US" sz="900" dirty="0" smtClean="0"/>
              <a:t>自然、歴史、交流といった各テーマを相互利用・一体的利用ができるようになり、地区としての賑わい形成により資するようになる。</a:t>
            </a:r>
            <a:endParaRPr kumimoji="1" lang="ja-JP" altLang="en-US" sz="900" dirty="0" smtClean="0"/>
          </a:p>
        </p:txBody>
      </p:sp>
      <p:cxnSp>
        <p:nvCxnSpPr>
          <p:cNvPr id="43" name="直線コネクタ 42"/>
          <p:cNvCxnSpPr/>
          <p:nvPr/>
        </p:nvCxnSpPr>
        <p:spPr>
          <a:xfrm flipH="1">
            <a:off x="2644140" y="4971493"/>
            <a:ext cx="207195" cy="492047"/>
          </a:xfrm>
          <a:prstGeom prst="line">
            <a:avLst/>
          </a:prstGeom>
          <a:ln w="28575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フリーフォーム 43"/>
          <p:cNvSpPr/>
          <p:nvPr/>
        </p:nvSpPr>
        <p:spPr>
          <a:xfrm>
            <a:off x="2597396" y="3639336"/>
            <a:ext cx="2105068" cy="661838"/>
          </a:xfrm>
          <a:custGeom>
            <a:avLst/>
            <a:gdLst>
              <a:gd name="connsiteX0" fmla="*/ 37966 w 2198605"/>
              <a:gd name="connsiteY0" fmla="*/ 848033 h 848033"/>
              <a:gd name="connsiteX1" fmla="*/ 15844 w 2198605"/>
              <a:gd name="connsiteY1" fmla="*/ 530942 h 848033"/>
              <a:gd name="connsiteX2" fmla="*/ 244444 w 2198605"/>
              <a:gd name="connsiteY2" fmla="*/ 368710 h 848033"/>
              <a:gd name="connsiteX3" fmla="*/ 568908 w 2198605"/>
              <a:gd name="connsiteY3" fmla="*/ 176981 h 848033"/>
              <a:gd name="connsiteX4" fmla="*/ 959740 w 2198605"/>
              <a:gd name="connsiteY4" fmla="*/ 44245 h 848033"/>
              <a:gd name="connsiteX5" fmla="*/ 1328450 w 2198605"/>
              <a:gd name="connsiteY5" fmla="*/ 7374 h 848033"/>
              <a:gd name="connsiteX6" fmla="*/ 1918386 w 2198605"/>
              <a:gd name="connsiteY6" fmla="*/ 7374 h 848033"/>
              <a:gd name="connsiteX7" fmla="*/ 2198605 w 2198605"/>
              <a:gd name="connsiteY7" fmla="*/ 0 h 848033"/>
              <a:gd name="connsiteX8" fmla="*/ 2198605 w 2198605"/>
              <a:gd name="connsiteY8" fmla="*/ 0 h 848033"/>
              <a:gd name="connsiteX0" fmla="*/ 16467 w 2221351"/>
              <a:gd name="connsiteY0" fmla="*/ 693175 h 693175"/>
              <a:gd name="connsiteX1" fmla="*/ 38590 w 2221351"/>
              <a:gd name="connsiteY1" fmla="*/ 530942 h 693175"/>
              <a:gd name="connsiteX2" fmla="*/ 267190 w 2221351"/>
              <a:gd name="connsiteY2" fmla="*/ 368710 h 693175"/>
              <a:gd name="connsiteX3" fmla="*/ 591654 w 2221351"/>
              <a:gd name="connsiteY3" fmla="*/ 176981 h 693175"/>
              <a:gd name="connsiteX4" fmla="*/ 982486 w 2221351"/>
              <a:gd name="connsiteY4" fmla="*/ 44245 h 693175"/>
              <a:gd name="connsiteX5" fmla="*/ 1351196 w 2221351"/>
              <a:gd name="connsiteY5" fmla="*/ 7374 h 693175"/>
              <a:gd name="connsiteX6" fmla="*/ 1941132 w 2221351"/>
              <a:gd name="connsiteY6" fmla="*/ 7374 h 693175"/>
              <a:gd name="connsiteX7" fmla="*/ 2221351 w 2221351"/>
              <a:gd name="connsiteY7" fmla="*/ 0 h 693175"/>
              <a:gd name="connsiteX8" fmla="*/ 2221351 w 2221351"/>
              <a:gd name="connsiteY8" fmla="*/ 0 h 693175"/>
              <a:gd name="connsiteX0" fmla="*/ 8777 w 2213661"/>
              <a:gd name="connsiteY0" fmla="*/ 693175 h 693175"/>
              <a:gd name="connsiteX1" fmla="*/ 67770 w 2213661"/>
              <a:gd name="connsiteY1" fmla="*/ 508819 h 693175"/>
              <a:gd name="connsiteX2" fmla="*/ 259500 w 2213661"/>
              <a:gd name="connsiteY2" fmla="*/ 368710 h 693175"/>
              <a:gd name="connsiteX3" fmla="*/ 583964 w 2213661"/>
              <a:gd name="connsiteY3" fmla="*/ 176981 h 693175"/>
              <a:gd name="connsiteX4" fmla="*/ 974796 w 2213661"/>
              <a:gd name="connsiteY4" fmla="*/ 44245 h 693175"/>
              <a:gd name="connsiteX5" fmla="*/ 1343506 w 2213661"/>
              <a:gd name="connsiteY5" fmla="*/ 7374 h 693175"/>
              <a:gd name="connsiteX6" fmla="*/ 1933442 w 2213661"/>
              <a:gd name="connsiteY6" fmla="*/ 7374 h 693175"/>
              <a:gd name="connsiteX7" fmla="*/ 2213661 w 2213661"/>
              <a:gd name="connsiteY7" fmla="*/ 0 h 693175"/>
              <a:gd name="connsiteX8" fmla="*/ 2213661 w 2213661"/>
              <a:gd name="connsiteY8" fmla="*/ 0 h 693175"/>
              <a:gd name="connsiteX0" fmla="*/ 8777 w 2213661"/>
              <a:gd name="connsiteY0" fmla="*/ 693175 h 693175"/>
              <a:gd name="connsiteX1" fmla="*/ 67770 w 2213661"/>
              <a:gd name="connsiteY1" fmla="*/ 508819 h 693175"/>
              <a:gd name="connsiteX2" fmla="*/ 259500 w 2213661"/>
              <a:gd name="connsiteY2" fmla="*/ 368710 h 693175"/>
              <a:gd name="connsiteX3" fmla="*/ 583964 w 2213661"/>
              <a:gd name="connsiteY3" fmla="*/ 176981 h 693175"/>
              <a:gd name="connsiteX4" fmla="*/ 974796 w 2213661"/>
              <a:gd name="connsiteY4" fmla="*/ 44245 h 693175"/>
              <a:gd name="connsiteX5" fmla="*/ 1343506 w 2213661"/>
              <a:gd name="connsiteY5" fmla="*/ 7374 h 693175"/>
              <a:gd name="connsiteX6" fmla="*/ 1933442 w 2213661"/>
              <a:gd name="connsiteY6" fmla="*/ 7374 h 693175"/>
              <a:gd name="connsiteX7" fmla="*/ 2213661 w 2213661"/>
              <a:gd name="connsiteY7" fmla="*/ 0 h 693175"/>
              <a:gd name="connsiteX8" fmla="*/ 2182066 w 2213661"/>
              <a:gd name="connsiteY8" fmla="*/ 72112 h 693175"/>
              <a:gd name="connsiteX0" fmla="*/ 8777 w 2213661"/>
              <a:gd name="connsiteY0" fmla="*/ 693813 h 693813"/>
              <a:gd name="connsiteX1" fmla="*/ 67770 w 2213661"/>
              <a:gd name="connsiteY1" fmla="*/ 509457 h 693813"/>
              <a:gd name="connsiteX2" fmla="*/ 259500 w 2213661"/>
              <a:gd name="connsiteY2" fmla="*/ 369348 h 693813"/>
              <a:gd name="connsiteX3" fmla="*/ 583964 w 2213661"/>
              <a:gd name="connsiteY3" fmla="*/ 177619 h 693813"/>
              <a:gd name="connsiteX4" fmla="*/ 974796 w 2213661"/>
              <a:gd name="connsiteY4" fmla="*/ 44883 h 693813"/>
              <a:gd name="connsiteX5" fmla="*/ 1343506 w 2213661"/>
              <a:gd name="connsiteY5" fmla="*/ 8012 h 693813"/>
              <a:gd name="connsiteX6" fmla="*/ 1743873 w 2213661"/>
              <a:gd name="connsiteY6" fmla="*/ 0 h 693813"/>
              <a:gd name="connsiteX7" fmla="*/ 2213661 w 2213661"/>
              <a:gd name="connsiteY7" fmla="*/ 638 h 693813"/>
              <a:gd name="connsiteX8" fmla="*/ 2182066 w 2213661"/>
              <a:gd name="connsiteY8" fmla="*/ 72750 h 693813"/>
              <a:gd name="connsiteX0" fmla="*/ 8777 w 2182066"/>
              <a:gd name="connsiteY0" fmla="*/ 695921 h 695921"/>
              <a:gd name="connsiteX1" fmla="*/ 67770 w 2182066"/>
              <a:gd name="connsiteY1" fmla="*/ 511565 h 695921"/>
              <a:gd name="connsiteX2" fmla="*/ 259500 w 2182066"/>
              <a:gd name="connsiteY2" fmla="*/ 371456 h 695921"/>
              <a:gd name="connsiteX3" fmla="*/ 583964 w 2182066"/>
              <a:gd name="connsiteY3" fmla="*/ 179727 h 695921"/>
              <a:gd name="connsiteX4" fmla="*/ 974796 w 2182066"/>
              <a:gd name="connsiteY4" fmla="*/ 46991 h 695921"/>
              <a:gd name="connsiteX5" fmla="*/ 1343506 w 2182066"/>
              <a:gd name="connsiteY5" fmla="*/ 10120 h 695921"/>
              <a:gd name="connsiteX6" fmla="*/ 1743873 w 2182066"/>
              <a:gd name="connsiteY6" fmla="*/ 2108 h 695921"/>
              <a:gd name="connsiteX7" fmla="*/ 2055687 w 2182066"/>
              <a:gd name="connsiteY7" fmla="*/ 42808 h 695921"/>
              <a:gd name="connsiteX8" fmla="*/ 2182066 w 2182066"/>
              <a:gd name="connsiteY8" fmla="*/ 74858 h 69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66" h="695921">
                <a:moveTo>
                  <a:pt x="8777" y="695921"/>
                </a:moveTo>
                <a:cubicBezTo>
                  <a:pt x="-19491" y="577319"/>
                  <a:pt x="25983" y="565643"/>
                  <a:pt x="67770" y="511565"/>
                </a:cubicBezTo>
                <a:cubicBezTo>
                  <a:pt x="109557" y="457488"/>
                  <a:pt x="173468" y="426762"/>
                  <a:pt x="259500" y="371456"/>
                </a:cubicBezTo>
                <a:cubicBezTo>
                  <a:pt x="345532" y="316150"/>
                  <a:pt x="464748" y="233804"/>
                  <a:pt x="583964" y="179727"/>
                </a:cubicBezTo>
                <a:cubicBezTo>
                  <a:pt x="703180" y="125650"/>
                  <a:pt x="848206" y="75259"/>
                  <a:pt x="974796" y="46991"/>
                </a:cubicBezTo>
                <a:cubicBezTo>
                  <a:pt x="1101386" y="18723"/>
                  <a:pt x="1215327" y="17600"/>
                  <a:pt x="1343506" y="10120"/>
                </a:cubicBezTo>
                <a:cubicBezTo>
                  <a:pt x="1471685" y="2640"/>
                  <a:pt x="1625176" y="-3340"/>
                  <a:pt x="1743873" y="2108"/>
                </a:cubicBezTo>
                <a:cubicBezTo>
                  <a:pt x="1862570" y="7556"/>
                  <a:pt x="1951749" y="29241"/>
                  <a:pt x="2055687" y="42808"/>
                </a:cubicBezTo>
                <a:lnTo>
                  <a:pt x="2182066" y="74858"/>
                </a:lnTo>
              </a:path>
            </a:pathLst>
          </a:custGeom>
          <a:noFill/>
          <a:ln w="57150">
            <a:solidFill>
              <a:srgbClr val="FF66CC"/>
            </a:solidFill>
            <a:prstDash val="sysDash"/>
            <a:headEnd type="triangle" w="med" len="sm"/>
            <a:tailEnd type="triangle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>
            <a:off x="2619462" y="4634804"/>
            <a:ext cx="809243" cy="475523"/>
          </a:xfrm>
          <a:custGeom>
            <a:avLst/>
            <a:gdLst>
              <a:gd name="connsiteX0" fmla="*/ 35056 w 838843"/>
              <a:gd name="connsiteY0" fmla="*/ 0 h 500012"/>
              <a:gd name="connsiteX1" fmla="*/ 94049 w 838843"/>
              <a:gd name="connsiteY1" fmla="*/ 494071 h 500012"/>
              <a:gd name="connsiteX2" fmla="*/ 838843 w 838843"/>
              <a:gd name="connsiteY2" fmla="*/ 228600 h 5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843" h="500012">
                <a:moveTo>
                  <a:pt x="35056" y="0"/>
                </a:moveTo>
                <a:cubicBezTo>
                  <a:pt x="-2430" y="227985"/>
                  <a:pt x="-39916" y="455971"/>
                  <a:pt x="94049" y="494071"/>
                </a:cubicBezTo>
                <a:cubicBezTo>
                  <a:pt x="228014" y="532171"/>
                  <a:pt x="533428" y="380385"/>
                  <a:pt x="838843" y="228600"/>
                </a:cubicBezTo>
              </a:path>
            </a:pathLst>
          </a:custGeom>
          <a:noFill/>
          <a:ln w="57150">
            <a:solidFill>
              <a:srgbClr val="FF66CC"/>
            </a:solidFill>
            <a:prstDash val="sysDash"/>
            <a:headEnd type="triangle" w="med" len="sm"/>
            <a:tailEnd type="triangle" w="med" len="sm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3574327" y="3822278"/>
            <a:ext cx="1103523" cy="722342"/>
          </a:xfrm>
          <a:custGeom>
            <a:avLst/>
            <a:gdLst>
              <a:gd name="connsiteX0" fmla="*/ 1143887 w 1143887"/>
              <a:gd name="connsiteY0" fmla="*/ 0 h 759542"/>
              <a:gd name="connsiteX1" fmla="*/ 435964 w 1143887"/>
              <a:gd name="connsiteY1" fmla="*/ 81116 h 759542"/>
              <a:gd name="connsiteX2" fmla="*/ 8261 w 1143887"/>
              <a:gd name="connsiteY2" fmla="*/ 221226 h 759542"/>
              <a:gd name="connsiteX3" fmla="*/ 148371 w 1143887"/>
              <a:gd name="connsiteY3" fmla="*/ 648929 h 759542"/>
              <a:gd name="connsiteX4" fmla="*/ 82003 w 1143887"/>
              <a:gd name="connsiteY4" fmla="*/ 759542 h 7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887" h="759542">
                <a:moveTo>
                  <a:pt x="1143887" y="0"/>
                </a:moveTo>
                <a:cubicBezTo>
                  <a:pt x="884561" y="22122"/>
                  <a:pt x="625235" y="44245"/>
                  <a:pt x="435964" y="81116"/>
                </a:cubicBezTo>
                <a:cubicBezTo>
                  <a:pt x="246693" y="117987"/>
                  <a:pt x="56193" y="126590"/>
                  <a:pt x="8261" y="221226"/>
                </a:cubicBezTo>
                <a:cubicBezTo>
                  <a:pt x="-39671" y="315862"/>
                  <a:pt x="136081" y="559210"/>
                  <a:pt x="148371" y="648929"/>
                </a:cubicBezTo>
                <a:cubicBezTo>
                  <a:pt x="160661" y="738648"/>
                  <a:pt x="121332" y="749095"/>
                  <a:pt x="82003" y="759542"/>
                </a:cubicBezTo>
              </a:path>
            </a:pathLst>
          </a:custGeom>
          <a:noFill/>
          <a:ln w="57150">
            <a:solidFill>
              <a:srgbClr val="FF66CC"/>
            </a:solidFill>
            <a:prstDash val="sysDash"/>
            <a:headEnd type="triangle" w="med" len="sm"/>
            <a:tailEnd type="triangle" w="med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380700" y="4034782"/>
            <a:ext cx="730570" cy="200055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乙字ヶ滝公園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56522"/>
              </p:ext>
            </p:extLst>
          </p:nvPr>
        </p:nvGraphicFramePr>
        <p:xfrm>
          <a:off x="3074537" y="1288048"/>
          <a:ext cx="5581783" cy="1538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9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整備メニュー</a:t>
                      </a: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玉川村</a:t>
                      </a: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国土交通省</a:t>
                      </a:r>
                      <a:endParaRPr lang="ja-JP" sz="105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97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乙字ヶ滝広場（仮称）の基盤</a:t>
                      </a:r>
                      <a:r>
                        <a:rPr kumimoji="1" lang="ja-JP" altLang="en-US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施設</a:t>
                      </a:r>
                      <a:endParaRPr kumimoji="1" lang="ja-JP" altLang="ja-JP" sz="1050" b="0" kern="1200" dirty="0" smtClean="0">
                        <a:solidFill>
                          <a:schemeClr val="lt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複合型水辺施設（仮称）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サイクリング休憩所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コンテナショップ</a:t>
                      </a: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（</a:t>
                      </a:r>
                      <a:r>
                        <a:rPr kumimoji="1" lang="ja-JP" altLang="en-US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キッチンカー等の</a:t>
                      </a: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起業支援トライアルショップ）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駐車場</a:t>
                      </a:r>
                      <a:endParaRPr kumimoji="1" lang="en-US" altLang="ja-JP" sz="1050" b="0" kern="1200" dirty="0" smtClean="0">
                        <a:solidFill>
                          <a:schemeClr val="lt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ja-JP" sz="1050" b="0" kern="1200" dirty="0" smtClean="0">
                          <a:solidFill>
                            <a:schemeClr val="lt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案内看板</a:t>
                      </a:r>
                      <a:endParaRPr lang="ja-JP" sz="1050" b="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sz="105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管理用通路</a:t>
                      </a:r>
                      <a:endParaRPr lang="en-US" altLang="ja-JP" sz="105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5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坂路</a:t>
                      </a:r>
                      <a:endParaRPr lang="en-US" altLang="ja-JP" sz="105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5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親水護岸</a:t>
                      </a:r>
                      <a:endParaRPr lang="en-US" altLang="ja-JP" sz="1050" kern="100" dirty="0" smtClean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6405453" y="2111837"/>
            <a:ext cx="2180279" cy="669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66FF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8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*従来は橋や公園遊歩道等から巡視していたが、一部視野に入らない箇所や低水河岸に近づけない等、全体把握が困難であった。そのため、河道に沿った管理用通路が必要である。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762" y="4417691"/>
            <a:ext cx="3150420" cy="2769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・村内の各拠点（事業）と連携した周遊利用</a:t>
            </a:r>
            <a:endParaRPr kumimoji="1" lang="ja-JP" altLang="en-US" sz="1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510687" y="4078036"/>
            <a:ext cx="3278271" cy="2643440"/>
            <a:chOff x="3710641" y="92274"/>
            <a:chExt cx="5057392" cy="3745594"/>
          </a:xfrm>
        </p:grpSpPr>
        <p:pic>
          <p:nvPicPr>
            <p:cNvPr id="10" name="図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762"/>
            <a:stretch/>
          </p:blipFill>
          <p:spPr bwMode="auto">
            <a:xfrm>
              <a:off x="3710641" y="903496"/>
              <a:ext cx="4857186" cy="293437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円/楕円 10"/>
            <p:cNvSpPr/>
            <p:nvPr/>
          </p:nvSpPr>
          <p:spPr>
            <a:xfrm>
              <a:off x="4946384" y="2417973"/>
              <a:ext cx="368045" cy="349143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80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314429" y="1990625"/>
              <a:ext cx="368045" cy="349143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80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628650" y="1464744"/>
              <a:ext cx="368045" cy="349143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800"/>
            </a:p>
          </p:txBody>
        </p:sp>
        <p:sp>
          <p:nvSpPr>
            <p:cNvPr id="14" name="テキスト ボックス 7"/>
            <p:cNvSpPr txBox="1"/>
            <p:nvPr/>
          </p:nvSpPr>
          <p:spPr>
            <a:xfrm>
              <a:off x="4457409" y="945478"/>
              <a:ext cx="2601693" cy="654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①</a:t>
              </a:r>
              <a:r>
                <a:rPr lang="ja-JP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乙</a:t>
              </a:r>
              <a:r>
                <a:rPr lang="ja-JP" sz="800" b="1" kern="1200" dirty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字ヶ滝周辺整備計画</a:t>
              </a:r>
              <a:endParaRPr lang="ja-JP" sz="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>
                <a:spcAft>
                  <a:spcPts val="0"/>
                </a:spcAft>
              </a:pPr>
              <a:r>
                <a:rPr lang="ja-JP" altLang="en-US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②創業支援事業</a:t>
              </a:r>
              <a:endParaRPr lang="en-US" altLang="ja-JP" sz="800" b="1" kern="1200" dirty="0" smtClean="0">
                <a:solidFill>
                  <a:srgbClr val="0000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ja-JP" sz="800" b="1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【</a:t>
              </a:r>
              <a:r>
                <a:rPr lang="ja-JP" altLang="en-US" sz="800" b="1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着地型観光の拠点</a:t>
              </a:r>
              <a:r>
                <a:rPr lang="en-US" altLang="ja-JP" sz="800" b="1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ＭＳ Ｐゴシック" panose="020B0600070205080204" pitchFamily="50" charset="-128"/>
                </a:rPr>
                <a:t>】</a:t>
              </a:r>
              <a:endParaRPr lang="ja-JP" sz="800" b="1" dirty="0">
                <a:solidFill>
                  <a:srgbClr val="0000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5" name="テキスト ボックス 16"/>
            <p:cNvSpPr txBox="1"/>
            <p:nvPr/>
          </p:nvSpPr>
          <p:spPr>
            <a:xfrm>
              <a:off x="3753794" y="2792640"/>
              <a:ext cx="1076637" cy="305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中心市街地</a:t>
              </a:r>
              <a:endParaRPr lang="ja-JP" sz="800" dirty="0" smtClean="0">
                <a:solidFill>
                  <a:srgbClr val="0000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6" name="テキスト ボックス 18"/>
            <p:cNvSpPr txBox="1"/>
            <p:nvPr/>
          </p:nvSpPr>
          <p:spPr>
            <a:xfrm>
              <a:off x="5682288" y="1822158"/>
              <a:ext cx="1762342" cy="660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福島</a:t>
              </a:r>
              <a:r>
                <a:rPr lang="ja-JP" sz="800" b="1" kern="1200" dirty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空港・公園</a:t>
              </a:r>
              <a:endParaRPr lang="ja-JP" sz="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  <a:p>
              <a:pPr>
                <a:spcAft>
                  <a:spcPts val="0"/>
                </a:spcAft>
              </a:pPr>
              <a:r>
                <a:rPr lang="ja-JP" sz="800" b="1" kern="1200" dirty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（民間イベント、ロックフェス</a:t>
              </a:r>
              <a:r>
                <a:rPr lang="ja-JP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等</a:t>
              </a:r>
              <a:r>
                <a:rPr lang="ja-JP" altLang="en-US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の展開</a:t>
              </a:r>
              <a:r>
                <a:rPr lang="ja-JP" sz="800" b="1" kern="1200" dirty="0" smtClean="0">
                  <a:solidFill>
                    <a:srgbClr val="0000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）</a:t>
              </a:r>
              <a:endParaRPr lang="ja-JP" sz="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8" name="円弧 17"/>
            <p:cNvSpPr/>
            <p:nvPr/>
          </p:nvSpPr>
          <p:spPr>
            <a:xfrm rot="10800000">
              <a:off x="4401355" y="92274"/>
              <a:ext cx="3411319" cy="3115243"/>
            </a:xfrm>
            <a:prstGeom prst="arc">
              <a:avLst>
                <a:gd name="adj1" fmla="val 11268596"/>
                <a:gd name="adj2" fmla="val 0"/>
              </a:avLst>
            </a:prstGeom>
            <a:ln w="38100">
              <a:solidFill>
                <a:srgbClr val="00FFCC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ja-JP" altLang="en-US" sz="80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4531736" y="2533333"/>
              <a:ext cx="368045" cy="349143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800"/>
            </a:p>
          </p:txBody>
        </p:sp>
        <p:sp>
          <p:nvSpPr>
            <p:cNvPr id="20" name="テキスト ボックス 17"/>
            <p:cNvSpPr txBox="1"/>
            <p:nvPr/>
          </p:nvSpPr>
          <p:spPr>
            <a:xfrm>
              <a:off x="5184846" y="2696230"/>
              <a:ext cx="1672464" cy="4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8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④道の駅の拠点力強化事業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857310" y="973195"/>
              <a:ext cx="1910723" cy="4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8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③四辻分校の保全活用</a:t>
              </a:r>
              <a:r>
                <a:rPr lang="ja-JP" altLang="en-US" sz="8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、</a:t>
              </a:r>
              <a:r>
                <a:rPr lang="en-US" altLang="ja-JP" sz="8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【</a:t>
              </a:r>
              <a:r>
                <a:rPr lang="ja-JP" altLang="en-US" sz="8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着地型</a:t>
              </a:r>
              <a:r>
                <a:rPr lang="ja-JP" altLang="en-US" sz="8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観光の</a:t>
              </a:r>
              <a:r>
                <a:rPr lang="ja-JP" altLang="en-US" sz="8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拠点</a:t>
              </a:r>
              <a:r>
                <a:rPr lang="en-US" altLang="ja-JP" sz="8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】</a:t>
              </a:r>
              <a:endParaRPr lang="ja-JP" altLang="en-US" sz="800" b="1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4143086" y="1286886"/>
              <a:ext cx="368045" cy="349143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800"/>
            </a:p>
          </p:txBody>
        </p:sp>
        <p:sp>
          <p:nvSpPr>
            <p:cNvPr id="23" name="テキスト ボックス 16"/>
            <p:cNvSpPr txBox="1"/>
            <p:nvPr/>
          </p:nvSpPr>
          <p:spPr>
            <a:xfrm>
              <a:off x="5836128" y="3256965"/>
              <a:ext cx="2712236" cy="4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8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⑥乙字ヶ滝周辺、中心市街地、福島空港、道の駅、旧四辻</a:t>
              </a:r>
              <a:r>
                <a:rPr lang="ja-JP" altLang="en-US" sz="800" b="1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分校の連携</a:t>
              </a:r>
              <a:endParaRPr lang="ja-JP" sz="800" dirty="0" smtClean="0">
                <a:solidFill>
                  <a:srgbClr val="0000FF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7" name="テキスト ボックス 21"/>
            <p:cNvSpPr txBox="1"/>
            <p:nvPr/>
          </p:nvSpPr>
          <p:spPr>
            <a:xfrm>
              <a:off x="6634219" y="2496590"/>
              <a:ext cx="2133814" cy="47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800" b="1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⑤着地型観光拠点をつなぐ、超小型モビリティ導入検討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\\Act3\red\流域文化部\1.流域文化G\◆◆2019年度業務◆◆\59-0419_阿武隈川上流環境整備設計検討業務\●●玉川村かわまち計画書\パース関連（アトリエタフ）\乙字ヶ滝パース200116\鳥瞰2001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12077" r="1539" b="4317"/>
          <a:stretch/>
        </p:blipFill>
        <p:spPr bwMode="auto">
          <a:xfrm>
            <a:off x="2112348" y="753035"/>
            <a:ext cx="4736668" cy="2761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テキスト ボックス 2284"/>
          <p:cNvSpPr txBox="1"/>
          <p:nvPr/>
        </p:nvSpPr>
        <p:spPr>
          <a:xfrm>
            <a:off x="3200400" y="4823964"/>
            <a:ext cx="2461260" cy="1118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>
            <a:softEdge rad="31750"/>
          </a:effectLst>
        </p:spPr>
        <p:txBody>
          <a:bodyPr rot="0" spcFirstLastPara="0" vert="horz" wrap="square" lIns="63304" tIns="31652" rIns="63304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633006"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■乙字ヶ滝広場（仮称）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キッチンカー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などによる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飲食販売・購入・広場等での飲食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物品販売・購入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zh-TW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超小型電気自動車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の立寄り休憩利用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サイクリング休憩、自転車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レンタル利用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>
                <a:solidFill>
                  <a:sysClr val="windowText" lastClr="00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乙字ヶ滝の写真や関連した俳句の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展示鑑賞</a:t>
            </a:r>
            <a:endParaRPr kumimoji="0" lang="en-US" altLang="ja-JP" sz="831" kern="100" dirty="0">
              <a:solidFill>
                <a:sysClr val="windowText" lastClr="000000"/>
              </a:solidFill>
              <a:latin typeface="Century" panose="020406040505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イベント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、季節行事の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開催</a:t>
            </a:r>
            <a:endParaRPr kumimoji="0" lang="ja-JP" altLang="en-US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284"/>
          <p:cNvSpPr txBox="1"/>
          <p:nvPr/>
        </p:nvSpPr>
        <p:spPr>
          <a:xfrm>
            <a:off x="5754512" y="4840465"/>
            <a:ext cx="2787507" cy="101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>
            <a:softEdge rad="31750"/>
          </a:effectLst>
        </p:spPr>
        <p:txBody>
          <a:bodyPr rot="0" spcFirstLastPara="0" vert="horz" wrap="square" lIns="63304" tIns="31652" rIns="63304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633006"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■複合型水辺施設（仮称）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阿武隈川を望みながらの飲食・休憩（複合施設内）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カヌー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利用（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坂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路や建物の利用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カヌーの保管・貸出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カヌー教室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村内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の観光情報提供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体験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工房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2284"/>
          <p:cNvSpPr txBox="1"/>
          <p:nvPr/>
        </p:nvSpPr>
        <p:spPr>
          <a:xfrm>
            <a:off x="191577" y="4823964"/>
            <a:ext cx="2723713" cy="1258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>
            <a:softEdge rad="31750"/>
          </a:effectLst>
        </p:spPr>
        <p:txBody>
          <a:bodyPr rot="0" spcFirstLastPara="0" vert="horz" wrap="square" lIns="63304" tIns="31652" rIns="63304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633006"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■親水護岸周辺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自然景観や歴史的な乙字橋の観賞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管理用通路の広場的活用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安全な写真撮影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休憩（散策、サイクリング利用者等）</a:t>
            </a:r>
            <a:endParaRPr kumimoji="0" lang="en-US" altLang="ja-JP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カヌー等（坂路利用）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オープンカフェ等の利用（乙字ヶ滝広場購入品の飲食等）</a:t>
            </a:r>
            <a:endParaRPr kumimoji="0" lang="ja-JP" altLang="en-US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" name="カギ線コネクタ 16"/>
          <p:cNvCxnSpPr/>
          <p:nvPr/>
        </p:nvCxnSpPr>
        <p:spPr>
          <a:xfrm rot="10800000" flipV="1">
            <a:off x="1581199" y="2522220"/>
            <a:ext cx="1348755" cy="609600"/>
          </a:xfrm>
          <a:prstGeom prst="bentConnector2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/>
          <p:nvPr/>
        </p:nvCxnSpPr>
        <p:spPr>
          <a:xfrm rot="16200000" flipH="1">
            <a:off x="3621241" y="2322031"/>
            <a:ext cx="1335772" cy="283805"/>
          </a:xfrm>
          <a:prstGeom prst="bentConnector3">
            <a:avLst>
              <a:gd name="adj1" fmla="val 50000"/>
            </a:avLst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カギ線コネクタ 22"/>
          <p:cNvCxnSpPr/>
          <p:nvPr/>
        </p:nvCxnSpPr>
        <p:spPr>
          <a:xfrm>
            <a:off x="5435005" y="1645920"/>
            <a:ext cx="1723985" cy="1485900"/>
          </a:xfrm>
          <a:prstGeom prst="bentConnector2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左矢印 24"/>
          <p:cNvSpPr/>
          <p:nvPr/>
        </p:nvSpPr>
        <p:spPr>
          <a:xfrm>
            <a:off x="239486" y="815081"/>
            <a:ext cx="1578920" cy="281945"/>
          </a:xfrm>
          <a:prstGeom prst="leftArrow">
            <a:avLst>
              <a:gd name="adj1" fmla="val 10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＜利活用内容＞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284"/>
          <p:cNvSpPr txBox="1"/>
          <p:nvPr/>
        </p:nvSpPr>
        <p:spPr>
          <a:xfrm>
            <a:off x="3200400" y="5963331"/>
            <a:ext cx="5341619" cy="490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>
            <a:softEdge rad="31750"/>
          </a:effectLst>
        </p:spPr>
        <p:txBody>
          <a:bodyPr rot="0" spcFirstLastPara="0" vert="horz" wrap="square" lIns="63304" tIns="31652" rIns="63304" bIns="316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633006"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■管理用通路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地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区内の複合型水辺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施設（仮称）、乙字ヶ滝公園、展望広場（仮称）等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結び、地区の周遊利用を図る</a:t>
            </a:r>
            <a:endParaRPr kumimoji="0" lang="en-US" altLang="ja-JP" sz="831" kern="1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171450" indent="-171450" algn="just" defTabSz="633006">
              <a:buFont typeface="Arial" panose="020B0604020202020204" pitchFamily="34" charset="0"/>
              <a:buChar char="•"/>
              <a:defRPr/>
            </a:pP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河川巡視利用（</a:t>
            </a:r>
            <a:r>
              <a:rPr kumimoji="0" lang="ja-JP" altLang="en-US" sz="83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滝や堰等における、流木等流下阻害物等の巡視</a:t>
            </a:r>
            <a:r>
              <a:rPr kumimoji="0" lang="ja-JP" altLang="en-US" sz="831" kern="1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kumimoji="0" lang="ja-JP" altLang="en-US" sz="831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247106" y="359178"/>
            <a:ext cx="8665028" cy="396874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+mj-cs"/>
              </a:defRPr>
            </a:lvl1pPr>
          </a:lstStyle>
          <a:p>
            <a:r>
              <a:rPr lang="ja-JP" altLang="en-US" b="1" dirty="0" smtClean="0"/>
              <a:t>玉川村が考えているまちづくりの計画・方針（目標）との一体性</a:t>
            </a:r>
            <a:endParaRPr lang="ja-JP" altLang="en-US" b="1" dirty="0"/>
          </a:p>
        </p:txBody>
      </p:sp>
      <p:pic>
        <p:nvPicPr>
          <p:cNvPr id="21" name="図 20" descr="\\Act3\red\流域文化部\1.流域文化G\◆◆2019年度業務◆◆\59-0419_阿武隈川上流環境整備設計検討業務\●●玉川村かわまち計画書\パース関連（アトリエタフ）\乙字ヶ滝パース200115\カットパース1-2001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7643" r="3362" b="7456"/>
          <a:stretch/>
        </p:blipFill>
        <p:spPr bwMode="auto">
          <a:xfrm>
            <a:off x="5986215" y="3028538"/>
            <a:ext cx="236220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図 21" descr="\\Act3\red\流域文化部\1.流域文化G\◆◆2019年度業務◆◆\59-0419_阿武隈川上流環境整備設計検討業務\●●玉川村かわまち計画書\パース関連（アトリエタフ）\乙字ヶ滝パース200115\カットパース2-20011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7890" r="2880" b="7613"/>
          <a:stretch/>
        </p:blipFill>
        <p:spPr bwMode="auto">
          <a:xfrm>
            <a:off x="3246121" y="3019423"/>
            <a:ext cx="236982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図 26" descr="\\Act3\red\流域文化部\1.流域文化G\◆◆2019年度業務◆◆\59-0419_阿武隈川上流環境整備設計検討業務\●●玉川村かわまち計画書\パース関連（アトリエタフ）\乙字ヶ滝パース200116\カットパース3-20011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5623" r="2776" b="9323"/>
          <a:stretch/>
        </p:blipFill>
        <p:spPr bwMode="auto">
          <a:xfrm>
            <a:off x="227055" y="3028538"/>
            <a:ext cx="2625031" cy="1790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7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20018" y="2655846"/>
            <a:ext cx="4532041" cy="1580144"/>
          </a:xfrm>
          <a:prstGeom prst="roundRect">
            <a:avLst>
              <a:gd name="adj" fmla="val 618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500" dirty="0" smtClean="0">
                <a:solidFill>
                  <a:schemeClr val="tx1"/>
                </a:solidFill>
              </a:rPr>
              <a:t>玉川村乙字ヶ滝地区か</a:t>
            </a:r>
            <a:r>
              <a:rPr kumimoji="1" lang="ja-JP" altLang="en-US" sz="1500" dirty="0" err="1" smtClean="0">
                <a:solidFill>
                  <a:schemeClr val="tx1"/>
                </a:solidFill>
              </a:rPr>
              <a:t>わ</a:t>
            </a:r>
            <a:r>
              <a:rPr kumimoji="1" lang="ja-JP" altLang="en-US" sz="1500" dirty="0" smtClean="0">
                <a:solidFill>
                  <a:schemeClr val="tx1"/>
                </a:solidFill>
              </a:rPr>
              <a:t>まちづくり推進協議会</a:t>
            </a:r>
            <a:endParaRPr kumimoji="1" lang="en-US" altLang="ja-JP" sz="15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500" dirty="0" smtClean="0">
                <a:solidFill>
                  <a:schemeClr val="tx1"/>
                </a:solidFill>
              </a:rPr>
              <a:t>（仮称）</a:t>
            </a:r>
            <a:endParaRPr lang="en-US" altLang="ja-JP" sz="15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82157" y="5815360"/>
            <a:ext cx="2886168" cy="841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100" dirty="0" smtClean="0"/>
              <a:t>玉川村</a:t>
            </a:r>
            <a:r>
              <a:rPr lang="ja-JP" altLang="en-US" sz="1100" dirty="0"/>
              <a:t>が取得した建築物の水防対策は、河川</a:t>
            </a:r>
            <a:r>
              <a:rPr lang="ja-JP" altLang="en-US" sz="1100" dirty="0" smtClean="0"/>
              <a:t>管理者の技術</a:t>
            </a:r>
            <a:r>
              <a:rPr lang="ja-JP" altLang="en-US" sz="1100" dirty="0"/>
              <a:t>協力等支援の元、玉川村が実施する。また、維持管理・活用については、玉川村</a:t>
            </a:r>
            <a:r>
              <a:rPr lang="ja-JP" altLang="en-US" sz="1100" dirty="0" smtClean="0"/>
              <a:t>と運営事業者等</a:t>
            </a:r>
            <a:r>
              <a:rPr lang="ja-JP" altLang="en-US" sz="1100" dirty="0"/>
              <a:t>が協議の上、玉川村</a:t>
            </a:r>
            <a:r>
              <a:rPr lang="ja-JP" altLang="en-US" sz="1100" dirty="0" smtClean="0"/>
              <a:t>と運営事業者等が</a:t>
            </a:r>
            <a:r>
              <a:rPr lang="ja-JP" altLang="en-US" sz="1100" dirty="0"/>
              <a:t>連携して実施</a:t>
            </a:r>
            <a:r>
              <a:rPr lang="ja-JP" altLang="en-US" sz="1100" dirty="0" smtClean="0"/>
              <a:t>する。</a:t>
            </a:r>
            <a:endParaRPr kumimoji="1" lang="ja-JP" altLang="en-US" sz="1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8756-CDC7-43C4-901C-08E06FF45097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39486" y="365126"/>
            <a:ext cx="8665028" cy="396874"/>
          </a:xfrm>
          <a:solidFill>
            <a:srgbClr val="00B050">
              <a:alpha val="40000"/>
            </a:srgbClr>
          </a:solidFill>
        </p:spPr>
        <p:txBody>
          <a:bodyPr/>
          <a:lstStyle/>
          <a:p>
            <a:r>
              <a:rPr kumimoji="1" lang="ja-JP" altLang="en-US" dirty="0" smtClean="0"/>
              <a:t>河川空間の継続的な利活用を図っていくための取り組み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39486" y="762000"/>
            <a:ext cx="8665028" cy="396874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+mj-cs"/>
              </a:defRPr>
            </a:lvl1pPr>
          </a:lstStyle>
          <a:p>
            <a:r>
              <a:rPr lang="ja-JP" altLang="en-US" sz="1600" dirty="0" smtClean="0"/>
              <a:t>＜維持管理計画＞</a:t>
            </a:r>
            <a:endParaRPr lang="ja-JP" altLang="en-US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9486" y="1158874"/>
            <a:ext cx="8665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【</a:t>
            </a:r>
            <a:r>
              <a:rPr kumimoji="1" lang="ja-JP" altLang="en-US" sz="1600" dirty="0" smtClean="0"/>
              <a:t>役割分担</a:t>
            </a:r>
            <a:r>
              <a:rPr kumimoji="1" lang="en-US" altLang="ja-JP" sz="1600" dirty="0" smtClean="0"/>
              <a:t>】</a:t>
            </a:r>
          </a:p>
          <a:p>
            <a:r>
              <a:rPr kumimoji="1" lang="ja-JP" altLang="en-US" sz="1600" dirty="0" smtClean="0"/>
              <a:t>　河川管理施設（管理用通路、坂路、親水護岸等）　：　国土交通省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その他の施設（公園、建築物、サイクリング休憩所、案内看板等）　：　玉川村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　　</a:t>
            </a:r>
            <a:r>
              <a:rPr kumimoji="1" lang="en-US" altLang="ja-JP" sz="1600" dirty="0" smtClean="0"/>
              <a:t>※</a:t>
            </a:r>
            <a:r>
              <a:rPr kumimoji="1" lang="ja-JP" altLang="en-US" sz="1600" u="sng" dirty="0" smtClean="0"/>
              <a:t>ただし、各施設における清掃等の日常的な管理は、出店事業者や市民団体等との</a:t>
            </a:r>
            <a:endParaRPr kumimoji="1" lang="en-US" altLang="ja-JP" sz="1600" u="sng" dirty="0" smtClean="0"/>
          </a:p>
          <a:p>
            <a:r>
              <a:rPr kumimoji="1" lang="ja-JP" altLang="en-US" sz="1600" dirty="0" smtClean="0"/>
              <a:t>　 　　</a:t>
            </a:r>
            <a:r>
              <a:rPr kumimoji="1" lang="ja-JP" altLang="en-US" sz="1600" u="sng" dirty="0" smtClean="0"/>
              <a:t>連携により、玉川村及び関係機関（地域商社等）で実施する。</a:t>
            </a:r>
            <a:r>
              <a:rPr kumimoji="1" lang="ja-JP" altLang="en-US" sz="1600" dirty="0" smtClean="0"/>
              <a:t>　</a:t>
            </a:r>
            <a:endParaRPr kumimoji="1"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11517" r="28796" b="11472"/>
          <a:stretch/>
        </p:blipFill>
        <p:spPr>
          <a:xfrm>
            <a:off x="5582157" y="2622645"/>
            <a:ext cx="1611730" cy="1832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193887" y="423599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村民による草刈り</a:t>
            </a:r>
            <a:endParaRPr kumimoji="1" lang="ja-JP" altLang="en-US" sz="1000" dirty="0"/>
          </a:p>
        </p:txBody>
      </p:sp>
      <p:sp>
        <p:nvSpPr>
          <p:cNvPr id="10" name="角丸四角形 9"/>
          <p:cNvSpPr/>
          <p:nvPr/>
        </p:nvSpPr>
        <p:spPr>
          <a:xfrm>
            <a:off x="3681456" y="3154553"/>
            <a:ext cx="1051560" cy="990727"/>
          </a:xfrm>
          <a:prstGeom prst="roundRect">
            <a:avLst>
              <a:gd name="adj" fmla="val 7247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河川管理者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（支援）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789122" y="3173387"/>
            <a:ext cx="2217420" cy="461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かわまちづくり検討委員会の関連事業者・団体等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89122" y="3681649"/>
            <a:ext cx="2229394" cy="4483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地域商社「たまか</a:t>
            </a:r>
            <a:r>
              <a:rPr kumimoji="1" lang="ja-JP" altLang="en-US" sz="1200" dirty="0" err="1" smtClean="0">
                <a:solidFill>
                  <a:schemeClr val="tx1"/>
                </a:solidFill>
              </a:rPr>
              <a:t>わ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未来ファクトリー*」・</a:t>
            </a:r>
            <a:r>
              <a:rPr lang="ja-JP" altLang="en-US" sz="1200" dirty="0">
                <a:solidFill>
                  <a:schemeClr val="tx1"/>
                </a:solidFill>
              </a:rPr>
              <a:t>乙字ヶ滝出店事業者</a:t>
            </a:r>
          </a:p>
          <a:p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105602" y="3160391"/>
            <a:ext cx="476794" cy="9925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玉川村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50496" y="4610112"/>
            <a:ext cx="4501563" cy="1511015"/>
          </a:xfrm>
          <a:prstGeom prst="roundRect">
            <a:avLst>
              <a:gd name="adj" fmla="val 1084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buFont typeface="Wingdings" panose="05000000000000000000" pitchFamily="2" charset="2"/>
              <a:buChar char="n"/>
            </a:pPr>
            <a:r>
              <a:rPr lang="ja-JP" altLang="en-US" sz="1200" dirty="0" smtClean="0">
                <a:solidFill>
                  <a:schemeClr val="tx1"/>
                </a:solidFill>
              </a:rPr>
              <a:t>日常的な清掃・除草等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n"/>
            </a:pPr>
            <a:r>
              <a:rPr lang="ja-JP" altLang="en-US" sz="1200" dirty="0" smtClean="0">
                <a:solidFill>
                  <a:schemeClr val="tx1"/>
                </a:solidFill>
              </a:rPr>
              <a:t>かわまち利活用に関する協議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ja-JP" altLang="en-US" sz="1200" dirty="0" smtClean="0">
                <a:solidFill>
                  <a:schemeClr val="tx1"/>
                </a:solidFill>
              </a:rPr>
              <a:t>川に関する環境教育、啓発活動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ja-JP" altLang="en-US" sz="1200" dirty="0" smtClean="0">
                <a:solidFill>
                  <a:schemeClr val="tx1"/>
                </a:solidFill>
              </a:rPr>
              <a:t>体験学習等の実施（カヌー体験等）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marL="685800" lvl="1" indent="-228600">
              <a:buFont typeface="+mj-lt"/>
              <a:buAutoNum type="alphaLcPeriod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利活用、施設運営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marL="685800" lvl="1" indent="-228600">
              <a:buFont typeface="+mj-lt"/>
              <a:buAutoNum type="alphaLcPeriod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イベント企画・運営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marL="685800" lvl="1" indent="-228600">
              <a:buFont typeface="+mj-lt"/>
              <a:buAutoNum type="alphaLcPeriod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創業支援による民間事業者の公園内営業等に対する支援　　等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2294050" y="4295311"/>
            <a:ext cx="1151616" cy="20899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57" y="4545196"/>
            <a:ext cx="1960685" cy="130712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50496" y="6121127"/>
            <a:ext cx="47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＊玉川村（自治体）から</a:t>
            </a:r>
            <a:r>
              <a:rPr lang="ja-JP" altLang="en-US" sz="900" dirty="0"/>
              <a:t>の細かな要望に応え、商材の企画開発、</a:t>
            </a:r>
            <a:r>
              <a:rPr lang="ja-JP" altLang="en-US" sz="900" dirty="0" smtClean="0"/>
              <a:t>プロモーション</a:t>
            </a:r>
            <a:r>
              <a:rPr lang="ja-JP" altLang="en-US" sz="900" dirty="0"/>
              <a:t>や販売を</a:t>
            </a:r>
            <a:r>
              <a:rPr lang="ja-JP" altLang="en-US" sz="900" dirty="0" smtClean="0"/>
              <a:t>ワンストップ</a:t>
            </a:r>
            <a:r>
              <a:rPr lang="ja-JP" altLang="en-US" sz="900" dirty="0"/>
              <a:t>で提供</a:t>
            </a:r>
            <a:r>
              <a:rPr lang="ja-JP" altLang="en-US" sz="900" dirty="0" smtClean="0"/>
              <a:t>する、地域</a:t>
            </a:r>
            <a:r>
              <a:rPr lang="ja-JP" altLang="en-US" sz="900" dirty="0"/>
              <a:t>に根ざした民間の商社会社</a:t>
            </a:r>
            <a:r>
              <a:rPr lang="ja-JP" altLang="en-US" sz="900" dirty="0" smtClean="0"/>
              <a:t>。玉川大学と連携して開発した特産品（さるなしジュースやジャム等）をネットにて販売。　本社</a:t>
            </a:r>
            <a:r>
              <a:rPr lang="ja-JP" altLang="en-US" sz="900" dirty="0"/>
              <a:t>：玉川村</a:t>
            </a:r>
            <a:r>
              <a:rPr lang="ja-JP" altLang="en-US" sz="900" dirty="0" smtClean="0"/>
              <a:t>小高字北畷。平成</a:t>
            </a:r>
            <a:r>
              <a:rPr lang="en-US" altLang="ja-JP" sz="900" dirty="0" smtClean="0"/>
              <a:t>30</a:t>
            </a:r>
            <a:r>
              <a:rPr lang="ja-JP" altLang="en-US" sz="900" dirty="0" smtClean="0"/>
              <a:t>年</a:t>
            </a:r>
            <a:r>
              <a:rPr lang="en-US" altLang="ja-JP" sz="900" dirty="0" smtClean="0"/>
              <a:t>11</a:t>
            </a:r>
            <a:r>
              <a:rPr lang="ja-JP" altLang="en-US" sz="900" dirty="0" smtClean="0"/>
              <a:t>月設立。</a:t>
            </a:r>
            <a:endParaRPr kumimoji="1" lang="ja-JP" altLang="en-US" sz="9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317071" y="379636"/>
            <a:ext cx="1554480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メモ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地域商社は、かわまちづくり検討会発足後に会社設立。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かわまちづくり検討会には現在参加していない。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村による創業者支援事業（キッチンカーによる支援事業）にて、</a:t>
            </a:r>
            <a:r>
              <a:rPr lang="ja-JP" altLang="en-US" sz="1000" dirty="0" smtClean="0"/>
              <a:t>食材</a:t>
            </a:r>
            <a:r>
              <a:rPr lang="ja-JP" altLang="en-US" sz="1000" dirty="0"/>
              <a:t>提供等の支援業務等を実施。</a:t>
            </a:r>
          </a:p>
          <a:p>
            <a:endParaRPr kumimoji="1" lang="ja-JP" altLang="en-US" sz="1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287780" y="1219200"/>
            <a:ext cx="122682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 smtClean="0">
                <a:solidFill>
                  <a:srgbClr val="FF0000"/>
                </a:solidFill>
              </a:rPr>
              <a:t>親水護岸追記</a:t>
            </a:r>
          </a:p>
        </p:txBody>
      </p:sp>
    </p:spTree>
    <p:extLst>
      <p:ext uri="{BB962C8B-B14F-4D97-AF65-F5344CB8AC3E}">
        <p14:creationId xmlns:p14="http://schemas.microsoft.com/office/powerpoint/2010/main" val="11776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3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イオン</Template>
  <TotalTime>2774</TotalTime>
  <Words>2157</Words>
  <Application>Microsoft Office PowerPoint</Application>
  <PresentationFormat>画面に合わせる (4:3)</PresentationFormat>
  <Paragraphs>211</Paragraphs>
  <Slides>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2" baseType="lpstr">
      <vt:lpstr>HGPｺﾞｼｯｸE</vt:lpstr>
      <vt:lpstr>HGｺﾞｼｯｸM</vt:lpstr>
      <vt:lpstr>HG丸ｺﾞｼｯｸM-PRO</vt:lpstr>
      <vt:lpstr>ＭＳ Ｐゴシック</vt:lpstr>
      <vt:lpstr>ＭＳ ゴシック</vt:lpstr>
      <vt:lpstr>ＭＳ 明朝</vt:lpstr>
      <vt:lpstr>新細明體</vt:lpstr>
      <vt:lpstr>游ゴシック</vt:lpstr>
      <vt:lpstr>Arial</vt:lpstr>
      <vt:lpstr>Calibri</vt:lpstr>
      <vt:lpstr>Century</vt:lpstr>
      <vt:lpstr>Times New Roman</vt:lpstr>
      <vt:lpstr>Wingdings</vt:lpstr>
      <vt:lpstr>Office テーマ</vt:lpstr>
      <vt:lpstr> 阿武隈川玉川村乙字ヶ滝かわまちづくり 説明資料 </vt:lpstr>
      <vt:lpstr>阿武隈川玉川村乙字ヶ滝かわまちづくりの目的・テーマ</vt:lpstr>
      <vt:lpstr>阿武隈川玉川村乙字ヶ滝かわまちづくりの目的・テーマ</vt:lpstr>
      <vt:lpstr>阿武隈川玉川村乙字ヶ滝かわまちづくりの目的・テーマ</vt:lpstr>
      <vt:lpstr>玉川村乙字ヶ滝かわまちづくり計画地の現状</vt:lpstr>
      <vt:lpstr>玉川村が考えているまちづくりの計画・方針（目標）との一体性</vt:lpstr>
      <vt:lpstr>PowerPoint プレゼンテーション</vt:lpstr>
      <vt:lpstr>河川空間の継続的な利活用を図っていくための取り組み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閖上地区かわまちづくり 説明資料</dc:title>
  <dc:creator>OKD</dc:creator>
  <cp:lastModifiedBy>添田 孝則</cp:lastModifiedBy>
  <cp:revision>337</cp:revision>
  <cp:lastPrinted>2020-01-21T08:55:43Z</cp:lastPrinted>
  <dcterms:created xsi:type="dcterms:W3CDTF">2019-09-09T05:59:17Z</dcterms:created>
  <dcterms:modified xsi:type="dcterms:W3CDTF">2022-04-18T01:11:36Z</dcterms:modified>
</cp:coreProperties>
</file>